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7" r:id="rId3"/>
  </p:sldMasterIdLst>
  <p:notesMasterIdLst>
    <p:notesMasterId r:id="rId88"/>
  </p:notesMasterIdLst>
  <p:handoutMasterIdLst>
    <p:handoutMasterId r:id="rId89"/>
  </p:handoutMasterIdLst>
  <p:sldIdLst>
    <p:sldId id="262" r:id="rId4"/>
    <p:sldId id="257" r:id="rId5"/>
    <p:sldId id="270" r:id="rId6"/>
    <p:sldId id="357" r:id="rId7"/>
    <p:sldId id="261" r:id="rId8"/>
    <p:sldId id="321" r:id="rId9"/>
    <p:sldId id="406" r:id="rId10"/>
    <p:sldId id="438" r:id="rId11"/>
    <p:sldId id="325" r:id="rId12"/>
    <p:sldId id="407" r:id="rId13"/>
    <p:sldId id="408" r:id="rId14"/>
    <p:sldId id="409" r:id="rId15"/>
    <p:sldId id="416" r:id="rId16"/>
    <p:sldId id="410" r:id="rId17"/>
    <p:sldId id="415" r:id="rId18"/>
    <p:sldId id="417" r:id="rId19"/>
    <p:sldId id="356" r:id="rId20"/>
    <p:sldId id="388" r:id="rId21"/>
    <p:sldId id="411" r:id="rId22"/>
    <p:sldId id="413" r:id="rId23"/>
    <p:sldId id="412" r:id="rId24"/>
    <p:sldId id="414" r:id="rId25"/>
    <p:sldId id="422" r:id="rId26"/>
    <p:sldId id="272" r:id="rId27"/>
    <p:sldId id="418" r:id="rId28"/>
    <p:sldId id="419" r:id="rId29"/>
    <p:sldId id="323" r:id="rId30"/>
    <p:sldId id="287" r:id="rId31"/>
    <p:sldId id="420" r:id="rId32"/>
    <p:sldId id="421" r:id="rId33"/>
    <p:sldId id="434" r:id="rId34"/>
    <p:sldId id="435" r:id="rId35"/>
    <p:sldId id="436" r:id="rId36"/>
    <p:sldId id="437" r:id="rId37"/>
    <p:sldId id="383" r:id="rId38"/>
    <p:sldId id="384" r:id="rId39"/>
    <p:sldId id="385" r:id="rId40"/>
    <p:sldId id="387" r:id="rId41"/>
    <p:sldId id="386" r:id="rId42"/>
    <p:sldId id="290" r:id="rId43"/>
    <p:sldId id="393" r:id="rId44"/>
    <p:sldId id="291" r:id="rId45"/>
    <p:sldId id="395" r:id="rId46"/>
    <p:sldId id="396" r:id="rId47"/>
    <p:sldId id="394" r:id="rId48"/>
    <p:sldId id="397" r:id="rId49"/>
    <p:sldId id="398" r:id="rId50"/>
    <p:sldId id="399" r:id="rId51"/>
    <p:sldId id="400" r:id="rId52"/>
    <p:sldId id="401" r:id="rId53"/>
    <p:sldId id="276" r:id="rId54"/>
    <p:sldId id="277" r:id="rId55"/>
    <p:sldId id="294" r:id="rId56"/>
    <p:sldId id="298" r:id="rId57"/>
    <p:sldId id="403" r:id="rId58"/>
    <p:sldId id="299" r:id="rId59"/>
    <p:sldId id="300" r:id="rId60"/>
    <p:sldId id="337" r:id="rId61"/>
    <p:sldId id="338" r:id="rId62"/>
    <p:sldId id="334" r:id="rId63"/>
    <p:sldId id="335" r:id="rId64"/>
    <p:sldId id="278" r:id="rId65"/>
    <p:sldId id="301" r:id="rId66"/>
    <p:sldId id="371" r:id="rId67"/>
    <p:sldId id="373" r:id="rId68"/>
    <p:sldId id="404" r:id="rId69"/>
    <p:sldId id="303" r:id="rId70"/>
    <p:sldId id="376" r:id="rId71"/>
    <p:sldId id="297" r:id="rId72"/>
    <p:sldId id="423" r:id="rId73"/>
    <p:sldId id="424" r:id="rId74"/>
    <p:sldId id="425" r:id="rId75"/>
    <p:sldId id="426" r:id="rId76"/>
    <p:sldId id="427" r:id="rId77"/>
    <p:sldId id="428" r:id="rId78"/>
    <p:sldId id="429" r:id="rId79"/>
    <p:sldId id="430" r:id="rId80"/>
    <p:sldId id="431" r:id="rId81"/>
    <p:sldId id="432" r:id="rId82"/>
    <p:sldId id="370" r:id="rId83"/>
    <p:sldId id="258" r:id="rId84"/>
    <p:sldId id="256" r:id="rId85"/>
    <p:sldId id="320" r:id="rId86"/>
    <p:sldId id="433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D05507-0084-4F19-A943-7CE012074A73}">
          <p14:sldIdLst>
            <p14:sldId id="262"/>
          </p14:sldIdLst>
        </p14:section>
        <p14:section name="Untitled Section" id="{D27E0903-FDF3-4A01-9559-18A2E7F3CE63}">
          <p14:sldIdLst>
            <p14:sldId id="257"/>
            <p14:sldId id="270"/>
            <p14:sldId id="357"/>
            <p14:sldId id="261"/>
            <p14:sldId id="321"/>
            <p14:sldId id="406"/>
            <p14:sldId id="438"/>
            <p14:sldId id="325"/>
            <p14:sldId id="407"/>
            <p14:sldId id="408"/>
            <p14:sldId id="409"/>
            <p14:sldId id="416"/>
            <p14:sldId id="410"/>
            <p14:sldId id="415"/>
            <p14:sldId id="417"/>
            <p14:sldId id="356"/>
            <p14:sldId id="388"/>
            <p14:sldId id="411"/>
            <p14:sldId id="413"/>
            <p14:sldId id="412"/>
            <p14:sldId id="414"/>
            <p14:sldId id="422"/>
            <p14:sldId id="272"/>
            <p14:sldId id="418"/>
            <p14:sldId id="419"/>
            <p14:sldId id="323"/>
            <p14:sldId id="287"/>
            <p14:sldId id="420"/>
            <p14:sldId id="421"/>
            <p14:sldId id="434"/>
            <p14:sldId id="435"/>
            <p14:sldId id="436"/>
            <p14:sldId id="437"/>
            <p14:sldId id="383"/>
            <p14:sldId id="384"/>
            <p14:sldId id="385"/>
            <p14:sldId id="387"/>
            <p14:sldId id="386"/>
            <p14:sldId id="290"/>
            <p14:sldId id="393"/>
            <p14:sldId id="291"/>
            <p14:sldId id="395"/>
            <p14:sldId id="396"/>
            <p14:sldId id="394"/>
            <p14:sldId id="397"/>
            <p14:sldId id="398"/>
            <p14:sldId id="399"/>
            <p14:sldId id="400"/>
            <p14:sldId id="401"/>
            <p14:sldId id="276"/>
            <p14:sldId id="277"/>
            <p14:sldId id="294"/>
            <p14:sldId id="298"/>
            <p14:sldId id="403"/>
            <p14:sldId id="299"/>
            <p14:sldId id="300"/>
            <p14:sldId id="337"/>
            <p14:sldId id="338"/>
            <p14:sldId id="334"/>
            <p14:sldId id="335"/>
            <p14:sldId id="278"/>
            <p14:sldId id="301"/>
            <p14:sldId id="371"/>
            <p14:sldId id="373"/>
            <p14:sldId id="404"/>
            <p14:sldId id="303"/>
            <p14:sldId id="376"/>
            <p14:sldId id="297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370"/>
            <p14:sldId id="258"/>
            <p14:sldId id="256"/>
            <p14:sldId id="320"/>
            <p14:sldId id="43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71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E5463-9A7C-4293-AEE2-7C225BC4EC65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5CD5804-BB34-4E7A-A496-EDF185D1D8B4}">
      <dgm:prSet/>
      <dgm:spPr/>
      <dgm:t>
        <a:bodyPr/>
        <a:lstStyle/>
        <a:p>
          <a:r>
            <a:rPr lang="en-US" b="1"/>
            <a:t>4 years in Business</a:t>
          </a:r>
        </a:p>
      </dgm:t>
    </dgm:pt>
    <dgm:pt modelId="{EFD9CEB1-84D3-4EE5-B03B-B52C0669BF10}" type="parTrans" cxnId="{B2622058-EE63-4028-A53C-C9B03716511C}">
      <dgm:prSet/>
      <dgm:spPr/>
      <dgm:t>
        <a:bodyPr/>
        <a:lstStyle/>
        <a:p>
          <a:endParaRPr lang="en-US"/>
        </a:p>
      </dgm:t>
    </dgm:pt>
    <dgm:pt modelId="{A97C9507-17ED-4E5E-9D5D-1E6346B62C5E}" type="sibTrans" cxnId="{B2622058-EE63-4028-A53C-C9B03716511C}">
      <dgm:prSet/>
      <dgm:spPr/>
      <dgm:t>
        <a:bodyPr/>
        <a:lstStyle/>
        <a:p>
          <a:endParaRPr lang="en-US"/>
        </a:p>
      </dgm:t>
    </dgm:pt>
    <dgm:pt modelId="{F190EBAE-9064-4C75-8203-5AE9F2A11230}">
      <dgm:prSet/>
      <dgm:spPr/>
      <dgm:t>
        <a:bodyPr/>
        <a:lstStyle/>
        <a:p>
          <a:r>
            <a:rPr lang="en-US" b="1"/>
            <a:t>3 Continents</a:t>
          </a:r>
        </a:p>
      </dgm:t>
    </dgm:pt>
    <dgm:pt modelId="{1FDF2DA6-CAF3-4880-A982-FF49DF4EDFBE}" type="parTrans" cxnId="{84EAFF7A-71CD-4CEE-84A5-B036504324F6}">
      <dgm:prSet/>
      <dgm:spPr/>
      <dgm:t>
        <a:bodyPr/>
        <a:lstStyle/>
        <a:p>
          <a:endParaRPr lang="en-US"/>
        </a:p>
      </dgm:t>
    </dgm:pt>
    <dgm:pt modelId="{AD8CC417-A935-47F9-80F4-37F15CCFC10B}" type="sibTrans" cxnId="{84EAFF7A-71CD-4CEE-84A5-B036504324F6}">
      <dgm:prSet/>
      <dgm:spPr/>
      <dgm:t>
        <a:bodyPr/>
        <a:lstStyle/>
        <a:p>
          <a:endParaRPr lang="en-US"/>
        </a:p>
      </dgm:t>
    </dgm:pt>
    <dgm:pt modelId="{BFF1AD05-D9C9-4396-A87C-2F2410CEDA31}">
      <dgm:prSet/>
      <dgm:spPr/>
      <dgm:t>
        <a:bodyPr/>
        <a:lstStyle/>
        <a:p>
          <a:r>
            <a:rPr lang="en-US" b="1"/>
            <a:t>10 Regions</a:t>
          </a:r>
        </a:p>
      </dgm:t>
    </dgm:pt>
    <dgm:pt modelId="{A76C6521-FB0C-4AD7-8177-276D4703835A}" type="parTrans" cxnId="{41612DE5-8FE7-4EB8-A5BD-B66AE18D8711}">
      <dgm:prSet/>
      <dgm:spPr/>
      <dgm:t>
        <a:bodyPr/>
        <a:lstStyle/>
        <a:p>
          <a:endParaRPr lang="en-US"/>
        </a:p>
      </dgm:t>
    </dgm:pt>
    <dgm:pt modelId="{1A7FE597-6DDB-4D6D-A98B-A8F40B7AEC13}" type="sibTrans" cxnId="{41612DE5-8FE7-4EB8-A5BD-B66AE18D8711}">
      <dgm:prSet/>
      <dgm:spPr/>
      <dgm:t>
        <a:bodyPr/>
        <a:lstStyle/>
        <a:p>
          <a:endParaRPr lang="en-US"/>
        </a:p>
      </dgm:t>
    </dgm:pt>
    <dgm:pt modelId="{79049ACF-B36C-4EFD-9803-B9157E5C67A5}">
      <dgm:prSet/>
      <dgm:spPr/>
      <dgm:t>
        <a:bodyPr/>
        <a:lstStyle/>
        <a:p>
          <a:r>
            <a:rPr lang="en-US" b="1"/>
            <a:t>2 Channels (Online &amp; Reseller)</a:t>
          </a:r>
        </a:p>
      </dgm:t>
    </dgm:pt>
    <dgm:pt modelId="{CBAE0B03-0D87-4DBE-8A01-49CF48CF8A20}" type="parTrans" cxnId="{CF00E969-C28F-4A24-BD83-ACC91178361F}">
      <dgm:prSet/>
      <dgm:spPr/>
      <dgm:t>
        <a:bodyPr/>
        <a:lstStyle/>
        <a:p>
          <a:endParaRPr lang="en-US"/>
        </a:p>
      </dgm:t>
    </dgm:pt>
    <dgm:pt modelId="{8302B06F-4152-4303-B88B-97D52D2BF4C4}" type="sibTrans" cxnId="{CF00E969-C28F-4A24-BD83-ACC91178361F}">
      <dgm:prSet/>
      <dgm:spPr/>
      <dgm:t>
        <a:bodyPr/>
        <a:lstStyle/>
        <a:p>
          <a:endParaRPr lang="en-US"/>
        </a:p>
      </dgm:t>
    </dgm:pt>
    <dgm:pt modelId="{0C23B3CA-FF3B-4B2F-BF46-26DA86DAF7EF}">
      <dgm:prSet/>
      <dgm:spPr/>
      <dgm:t>
        <a:bodyPr/>
        <a:lstStyle/>
        <a:p>
          <a:r>
            <a:rPr lang="en-US" b="1" dirty="0"/>
            <a:t>4 Product Categories</a:t>
          </a:r>
        </a:p>
      </dgm:t>
    </dgm:pt>
    <dgm:pt modelId="{65681EBB-96E8-40B7-8205-F2FE92FD161A}" type="parTrans" cxnId="{5E2EF502-CC6E-4625-89FA-29DC3BB19570}">
      <dgm:prSet/>
      <dgm:spPr/>
      <dgm:t>
        <a:bodyPr/>
        <a:lstStyle/>
        <a:p>
          <a:endParaRPr lang="en-US"/>
        </a:p>
      </dgm:t>
    </dgm:pt>
    <dgm:pt modelId="{0F0297EF-F139-408D-8AF4-FFC610227D0E}" type="sibTrans" cxnId="{5E2EF502-CC6E-4625-89FA-29DC3BB19570}">
      <dgm:prSet/>
      <dgm:spPr/>
      <dgm:t>
        <a:bodyPr/>
        <a:lstStyle/>
        <a:p>
          <a:endParaRPr lang="en-US"/>
        </a:p>
      </dgm:t>
    </dgm:pt>
    <dgm:pt modelId="{9A7AD9B6-D0BF-4913-AA51-16F54298C125}">
      <dgm:prSet/>
      <dgm:spPr/>
      <dgm:t>
        <a:bodyPr/>
        <a:lstStyle/>
        <a:p>
          <a:r>
            <a:rPr lang="en-US" b="1"/>
            <a:t>35 Subcategories</a:t>
          </a:r>
        </a:p>
      </dgm:t>
    </dgm:pt>
    <dgm:pt modelId="{60133849-A73A-4BE7-A146-3CD15F38D7B5}" type="parTrans" cxnId="{9BCBC5D3-732A-415C-9523-8FC49871A406}">
      <dgm:prSet/>
      <dgm:spPr/>
      <dgm:t>
        <a:bodyPr/>
        <a:lstStyle/>
        <a:p>
          <a:endParaRPr lang="en-US"/>
        </a:p>
      </dgm:t>
    </dgm:pt>
    <dgm:pt modelId="{468D0453-653C-4A49-80E1-9DAEFD0A949C}" type="sibTrans" cxnId="{9BCBC5D3-732A-415C-9523-8FC49871A406}">
      <dgm:prSet/>
      <dgm:spPr/>
      <dgm:t>
        <a:bodyPr/>
        <a:lstStyle/>
        <a:p>
          <a:endParaRPr lang="en-US"/>
        </a:p>
      </dgm:t>
    </dgm:pt>
    <dgm:pt modelId="{6C0E3DAF-5764-4A75-B747-2004324621AE}">
      <dgm:prSet/>
      <dgm:spPr/>
      <dgm:t>
        <a:bodyPr/>
        <a:lstStyle/>
        <a:p>
          <a:r>
            <a:rPr lang="en-US" b="1"/>
            <a:t>19,119 Customers</a:t>
          </a:r>
        </a:p>
      </dgm:t>
    </dgm:pt>
    <dgm:pt modelId="{76351C42-4C4C-4F3F-8CC3-D48F60615D0B}" type="parTrans" cxnId="{B1788E43-D71E-42B2-888D-B300A25D1142}">
      <dgm:prSet/>
      <dgm:spPr/>
      <dgm:t>
        <a:bodyPr/>
        <a:lstStyle/>
        <a:p>
          <a:endParaRPr lang="en-US"/>
        </a:p>
      </dgm:t>
    </dgm:pt>
    <dgm:pt modelId="{7EC4A499-1FA6-4A2D-82A6-36A2FA25E157}" type="sibTrans" cxnId="{B1788E43-D71E-42B2-888D-B300A25D1142}">
      <dgm:prSet/>
      <dgm:spPr/>
      <dgm:t>
        <a:bodyPr/>
        <a:lstStyle/>
        <a:p>
          <a:endParaRPr lang="en-US"/>
        </a:p>
      </dgm:t>
    </dgm:pt>
    <dgm:pt modelId="{3F904099-7D74-45D0-AABA-05B6972FE2A7}" type="pres">
      <dgm:prSet presAssocID="{455E5463-9A7C-4293-AEE2-7C225BC4EC65}" presName="vert0" presStyleCnt="0">
        <dgm:presLayoutVars>
          <dgm:dir/>
          <dgm:animOne val="branch"/>
          <dgm:animLvl val="lvl"/>
        </dgm:presLayoutVars>
      </dgm:prSet>
      <dgm:spPr/>
    </dgm:pt>
    <dgm:pt modelId="{FC57CE9D-DEE6-4229-94DE-2E46697D1451}" type="pres">
      <dgm:prSet presAssocID="{25CD5804-BB34-4E7A-A496-EDF185D1D8B4}" presName="thickLine" presStyleLbl="alignNode1" presStyleIdx="0" presStyleCnt="7"/>
      <dgm:spPr/>
    </dgm:pt>
    <dgm:pt modelId="{FF0FC960-B560-4252-BDF5-0CDD69D9517F}" type="pres">
      <dgm:prSet presAssocID="{25CD5804-BB34-4E7A-A496-EDF185D1D8B4}" presName="horz1" presStyleCnt="0"/>
      <dgm:spPr/>
    </dgm:pt>
    <dgm:pt modelId="{E17808AF-E506-4D59-906E-F8483609D810}" type="pres">
      <dgm:prSet presAssocID="{25CD5804-BB34-4E7A-A496-EDF185D1D8B4}" presName="tx1" presStyleLbl="revTx" presStyleIdx="0" presStyleCnt="7"/>
      <dgm:spPr/>
    </dgm:pt>
    <dgm:pt modelId="{216A9691-4666-4EC4-92EB-D8C1963975A2}" type="pres">
      <dgm:prSet presAssocID="{25CD5804-BB34-4E7A-A496-EDF185D1D8B4}" presName="vert1" presStyleCnt="0"/>
      <dgm:spPr/>
    </dgm:pt>
    <dgm:pt modelId="{3410FF20-84D4-4DC4-9627-CA9553E20B08}" type="pres">
      <dgm:prSet presAssocID="{F190EBAE-9064-4C75-8203-5AE9F2A11230}" presName="thickLine" presStyleLbl="alignNode1" presStyleIdx="1" presStyleCnt="7"/>
      <dgm:spPr/>
    </dgm:pt>
    <dgm:pt modelId="{D15145F3-BA8B-45E4-96E4-BAB47FEF91AA}" type="pres">
      <dgm:prSet presAssocID="{F190EBAE-9064-4C75-8203-5AE9F2A11230}" presName="horz1" presStyleCnt="0"/>
      <dgm:spPr/>
    </dgm:pt>
    <dgm:pt modelId="{D9F6857C-6128-462F-B559-C1D4ED4D9D16}" type="pres">
      <dgm:prSet presAssocID="{F190EBAE-9064-4C75-8203-5AE9F2A11230}" presName="tx1" presStyleLbl="revTx" presStyleIdx="1" presStyleCnt="7"/>
      <dgm:spPr/>
    </dgm:pt>
    <dgm:pt modelId="{91D4F843-BC4A-4AC8-85CE-9728B4CCF91D}" type="pres">
      <dgm:prSet presAssocID="{F190EBAE-9064-4C75-8203-5AE9F2A11230}" presName="vert1" presStyleCnt="0"/>
      <dgm:spPr/>
    </dgm:pt>
    <dgm:pt modelId="{5818A3B9-A125-4825-9099-F76C2EC6841A}" type="pres">
      <dgm:prSet presAssocID="{BFF1AD05-D9C9-4396-A87C-2F2410CEDA31}" presName="thickLine" presStyleLbl="alignNode1" presStyleIdx="2" presStyleCnt="7"/>
      <dgm:spPr/>
    </dgm:pt>
    <dgm:pt modelId="{2213B200-2063-421D-842E-E139CC9B47EF}" type="pres">
      <dgm:prSet presAssocID="{BFF1AD05-D9C9-4396-A87C-2F2410CEDA31}" presName="horz1" presStyleCnt="0"/>
      <dgm:spPr/>
    </dgm:pt>
    <dgm:pt modelId="{4B01877D-CE43-4608-B3CC-81555663A987}" type="pres">
      <dgm:prSet presAssocID="{BFF1AD05-D9C9-4396-A87C-2F2410CEDA31}" presName="tx1" presStyleLbl="revTx" presStyleIdx="2" presStyleCnt="7"/>
      <dgm:spPr/>
    </dgm:pt>
    <dgm:pt modelId="{4105E366-9658-43D2-9593-F128DDBD9C9A}" type="pres">
      <dgm:prSet presAssocID="{BFF1AD05-D9C9-4396-A87C-2F2410CEDA31}" presName="vert1" presStyleCnt="0"/>
      <dgm:spPr/>
    </dgm:pt>
    <dgm:pt modelId="{1145BE12-1910-410A-B0E5-DD92DEB3B755}" type="pres">
      <dgm:prSet presAssocID="{79049ACF-B36C-4EFD-9803-B9157E5C67A5}" presName="thickLine" presStyleLbl="alignNode1" presStyleIdx="3" presStyleCnt="7"/>
      <dgm:spPr/>
    </dgm:pt>
    <dgm:pt modelId="{89BC77CF-375E-4BC3-BAE4-CFFCCE156275}" type="pres">
      <dgm:prSet presAssocID="{79049ACF-B36C-4EFD-9803-B9157E5C67A5}" presName="horz1" presStyleCnt="0"/>
      <dgm:spPr/>
    </dgm:pt>
    <dgm:pt modelId="{0726B29D-267F-42EE-925C-F6A7D1F349DE}" type="pres">
      <dgm:prSet presAssocID="{79049ACF-B36C-4EFD-9803-B9157E5C67A5}" presName="tx1" presStyleLbl="revTx" presStyleIdx="3" presStyleCnt="7"/>
      <dgm:spPr/>
    </dgm:pt>
    <dgm:pt modelId="{FCD990D5-31BB-4B9A-88CC-6BB5CA8358CA}" type="pres">
      <dgm:prSet presAssocID="{79049ACF-B36C-4EFD-9803-B9157E5C67A5}" presName="vert1" presStyleCnt="0"/>
      <dgm:spPr/>
    </dgm:pt>
    <dgm:pt modelId="{8EEE0D98-0FC5-44F8-A98E-13040D997C11}" type="pres">
      <dgm:prSet presAssocID="{0C23B3CA-FF3B-4B2F-BF46-26DA86DAF7EF}" presName="thickLine" presStyleLbl="alignNode1" presStyleIdx="4" presStyleCnt="7"/>
      <dgm:spPr/>
    </dgm:pt>
    <dgm:pt modelId="{FDBC062B-5568-4B92-ADE9-5104043610E7}" type="pres">
      <dgm:prSet presAssocID="{0C23B3CA-FF3B-4B2F-BF46-26DA86DAF7EF}" presName="horz1" presStyleCnt="0"/>
      <dgm:spPr/>
    </dgm:pt>
    <dgm:pt modelId="{4AD7DA4B-9622-43DC-8C84-D89A3274F3D7}" type="pres">
      <dgm:prSet presAssocID="{0C23B3CA-FF3B-4B2F-BF46-26DA86DAF7EF}" presName="tx1" presStyleLbl="revTx" presStyleIdx="4" presStyleCnt="7"/>
      <dgm:spPr/>
    </dgm:pt>
    <dgm:pt modelId="{5CEDEB77-B277-4B7C-A080-C1AFF987B436}" type="pres">
      <dgm:prSet presAssocID="{0C23B3CA-FF3B-4B2F-BF46-26DA86DAF7EF}" presName="vert1" presStyleCnt="0"/>
      <dgm:spPr/>
    </dgm:pt>
    <dgm:pt modelId="{56908291-57D2-44AE-88B6-EE6F2DD7C130}" type="pres">
      <dgm:prSet presAssocID="{9A7AD9B6-D0BF-4913-AA51-16F54298C125}" presName="thickLine" presStyleLbl="alignNode1" presStyleIdx="5" presStyleCnt="7"/>
      <dgm:spPr/>
    </dgm:pt>
    <dgm:pt modelId="{B9D110E3-5016-4B85-96A6-956615926777}" type="pres">
      <dgm:prSet presAssocID="{9A7AD9B6-D0BF-4913-AA51-16F54298C125}" presName="horz1" presStyleCnt="0"/>
      <dgm:spPr/>
    </dgm:pt>
    <dgm:pt modelId="{A9A11645-83EE-4D1B-818B-B010DACF6FF5}" type="pres">
      <dgm:prSet presAssocID="{9A7AD9B6-D0BF-4913-AA51-16F54298C125}" presName="tx1" presStyleLbl="revTx" presStyleIdx="5" presStyleCnt="7"/>
      <dgm:spPr/>
    </dgm:pt>
    <dgm:pt modelId="{C8868BC2-6D77-45EA-B480-8FCC455B5BE0}" type="pres">
      <dgm:prSet presAssocID="{9A7AD9B6-D0BF-4913-AA51-16F54298C125}" presName="vert1" presStyleCnt="0"/>
      <dgm:spPr/>
    </dgm:pt>
    <dgm:pt modelId="{EAB3929C-4A0A-4690-B82E-6B72C7BB6065}" type="pres">
      <dgm:prSet presAssocID="{6C0E3DAF-5764-4A75-B747-2004324621AE}" presName="thickLine" presStyleLbl="alignNode1" presStyleIdx="6" presStyleCnt="7"/>
      <dgm:spPr/>
    </dgm:pt>
    <dgm:pt modelId="{40FE73CE-1CBA-455F-A45C-281B9DD555F4}" type="pres">
      <dgm:prSet presAssocID="{6C0E3DAF-5764-4A75-B747-2004324621AE}" presName="horz1" presStyleCnt="0"/>
      <dgm:spPr/>
    </dgm:pt>
    <dgm:pt modelId="{D626C891-33F5-46A8-AB7A-E3A6B7A48B45}" type="pres">
      <dgm:prSet presAssocID="{6C0E3DAF-5764-4A75-B747-2004324621AE}" presName="tx1" presStyleLbl="revTx" presStyleIdx="6" presStyleCnt="7"/>
      <dgm:spPr/>
    </dgm:pt>
    <dgm:pt modelId="{ACA64B0D-C400-48ED-863A-A52EBB77BE52}" type="pres">
      <dgm:prSet presAssocID="{6C0E3DAF-5764-4A75-B747-2004324621AE}" presName="vert1" presStyleCnt="0"/>
      <dgm:spPr/>
    </dgm:pt>
  </dgm:ptLst>
  <dgm:cxnLst>
    <dgm:cxn modelId="{5E2EF502-CC6E-4625-89FA-29DC3BB19570}" srcId="{455E5463-9A7C-4293-AEE2-7C225BC4EC65}" destId="{0C23B3CA-FF3B-4B2F-BF46-26DA86DAF7EF}" srcOrd="4" destOrd="0" parTransId="{65681EBB-96E8-40B7-8205-F2FE92FD161A}" sibTransId="{0F0297EF-F139-408D-8AF4-FFC610227D0E}"/>
    <dgm:cxn modelId="{B1788E43-D71E-42B2-888D-B300A25D1142}" srcId="{455E5463-9A7C-4293-AEE2-7C225BC4EC65}" destId="{6C0E3DAF-5764-4A75-B747-2004324621AE}" srcOrd="6" destOrd="0" parTransId="{76351C42-4C4C-4F3F-8CC3-D48F60615D0B}" sibTransId="{7EC4A499-1FA6-4A2D-82A6-36A2FA25E157}"/>
    <dgm:cxn modelId="{CF00E969-C28F-4A24-BD83-ACC91178361F}" srcId="{455E5463-9A7C-4293-AEE2-7C225BC4EC65}" destId="{79049ACF-B36C-4EFD-9803-B9157E5C67A5}" srcOrd="3" destOrd="0" parTransId="{CBAE0B03-0D87-4DBE-8A01-49CF48CF8A20}" sibTransId="{8302B06F-4152-4303-B88B-97D52D2BF4C4}"/>
    <dgm:cxn modelId="{CF1ACF73-3AD4-4945-ABE9-88BDA80E4FF8}" type="presOf" srcId="{F190EBAE-9064-4C75-8203-5AE9F2A11230}" destId="{D9F6857C-6128-462F-B559-C1D4ED4D9D16}" srcOrd="0" destOrd="0" presId="urn:microsoft.com/office/officeart/2008/layout/LinedList"/>
    <dgm:cxn modelId="{B2622058-EE63-4028-A53C-C9B03716511C}" srcId="{455E5463-9A7C-4293-AEE2-7C225BC4EC65}" destId="{25CD5804-BB34-4E7A-A496-EDF185D1D8B4}" srcOrd="0" destOrd="0" parTransId="{EFD9CEB1-84D3-4EE5-B03B-B52C0669BF10}" sibTransId="{A97C9507-17ED-4E5E-9D5D-1E6346B62C5E}"/>
    <dgm:cxn modelId="{84EAFF7A-71CD-4CEE-84A5-B036504324F6}" srcId="{455E5463-9A7C-4293-AEE2-7C225BC4EC65}" destId="{F190EBAE-9064-4C75-8203-5AE9F2A11230}" srcOrd="1" destOrd="0" parTransId="{1FDF2DA6-CAF3-4880-A982-FF49DF4EDFBE}" sibTransId="{AD8CC417-A935-47F9-80F4-37F15CCFC10B}"/>
    <dgm:cxn modelId="{1EE24798-63B9-45D1-A2B5-BBA9E0C1EF5B}" type="presOf" srcId="{9A7AD9B6-D0BF-4913-AA51-16F54298C125}" destId="{A9A11645-83EE-4D1B-818B-B010DACF6FF5}" srcOrd="0" destOrd="0" presId="urn:microsoft.com/office/officeart/2008/layout/LinedList"/>
    <dgm:cxn modelId="{5271969F-FE83-41D0-A7A8-AAB7FEF5CD87}" type="presOf" srcId="{6C0E3DAF-5764-4A75-B747-2004324621AE}" destId="{D626C891-33F5-46A8-AB7A-E3A6B7A48B45}" srcOrd="0" destOrd="0" presId="urn:microsoft.com/office/officeart/2008/layout/LinedList"/>
    <dgm:cxn modelId="{B5B15CCE-EF05-4F4D-8B10-BE36A734ABA9}" type="presOf" srcId="{79049ACF-B36C-4EFD-9803-B9157E5C67A5}" destId="{0726B29D-267F-42EE-925C-F6A7D1F349DE}" srcOrd="0" destOrd="0" presId="urn:microsoft.com/office/officeart/2008/layout/LinedList"/>
    <dgm:cxn modelId="{9BCBC5D3-732A-415C-9523-8FC49871A406}" srcId="{455E5463-9A7C-4293-AEE2-7C225BC4EC65}" destId="{9A7AD9B6-D0BF-4913-AA51-16F54298C125}" srcOrd="5" destOrd="0" parTransId="{60133849-A73A-4BE7-A146-3CD15F38D7B5}" sibTransId="{468D0453-653C-4A49-80E1-9DAEFD0A949C}"/>
    <dgm:cxn modelId="{F2D57FD5-DA94-4AAE-97F6-9D435CE93387}" type="presOf" srcId="{25CD5804-BB34-4E7A-A496-EDF185D1D8B4}" destId="{E17808AF-E506-4D59-906E-F8483609D810}" srcOrd="0" destOrd="0" presId="urn:microsoft.com/office/officeart/2008/layout/LinedList"/>
    <dgm:cxn modelId="{F9F5E4DF-EA6A-4F69-8FDD-7B2A485956A7}" type="presOf" srcId="{0C23B3CA-FF3B-4B2F-BF46-26DA86DAF7EF}" destId="{4AD7DA4B-9622-43DC-8C84-D89A3274F3D7}" srcOrd="0" destOrd="0" presId="urn:microsoft.com/office/officeart/2008/layout/LinedList"/>
    <dgm:cxn modelId="{41612DE5-8FE7-4EB8-A5BD-B66AE18D8711}" srcId="{455E5463-9A7C-4293-AEE2-7C225BC4EC65}" destId="{BFF1AD05-D9C9-4396-A87C-2F2410CEDA31}" srcOrd="2" destOrd="0" parTransId="{A76C6521-FB0C-4AD7-8177-276D4703835A}" sibTransId="{1A7FE597-6DDB-4D6D-A98B-A8F40B7AEC13}"/>
    <dgm:cxn modelId="{DD455CE9-31D4-4210-BAC3-5220B56EF913}" type="presOf" srcId="{BFF1AD05-D9C9-4396-A87C-2F2410CEDA31}" destId="{4B01877D-CE43-4608-B3CC-81555663A987}" srcOrd="0" destOrd="0" presId="urn:microsoft.com/office/officeart/2008/layout/LinedList"/>
    <dgm:cxn modelId="{FFD98AFB-6990-45FE-A78C-C9425034DAC2}" type="presOf" srcId="{455E5463-9A7C-4293-AEE2-7C225BC4EC65}" destId="{3F904099-7D74-45D0-AABA-05B6972FE2A7}" srcOrd="0" destOrd="0" presId="urn:microsoft.com/office/officeart/2008/layout/LinedList"/>
    <dgm:cxn modelId="{2FEA3EBD-8FD8-4EC0-8D84-22455A018D2A}" type="presParOf" srcId="{3F904099-7D74-45D0-AABA-05B6972FE2A7}" destId="{FC57CE9D-DEE6-4229-94DE-2E46697D1451}" srcOrd="0" destOrd="0" presId="urn:microsoft.com/office/officeart/2008/layout/LinedList"/>
    <dgm:cxn modelId="{F0831291-81AF-4B2F-8CEE-4818D37E870F}" type="presParOf" srcId="{3F904099-7D74-45D0-AABA-05B6972FE2A7}" destId="{FF0FC960-B560-4252-BDF5-0CDD69D9517F}" srcOrd="1" destOrd="0" presId="urn:microsoft.com/office/officeart/2008/layout/LinedList"/>
    <dgm:cxn modelId="{189F2E47-40C3-4EDD-A6FB-F3E6676533F0}" type="presParOf" srcId="{FF0FC960-B560-4252-BDF5-0CDD69D9517F}" destId="{E17808AF-E506-4D59-906E-F8483609D810}" srcOrd="0" destOrd="0" presId="urn:microsoft.com/office/officeart/2008/layout/LinedList"/>
    <dgm:cxn modelId="{682FAFC8-124C-45DF-8B7D-569D96394F3D}" type="presParOf" srcId="{FF0FC960-B560-4252-BDF5-0CDD69D9517F}" destId="{216A9691-4666-4EC4-92EB-D8C1963975A2}" srcOrd="1" destOrd="0" presId="urn:microsoft.com/office/officeart/2008/layout/LinedList"/>
    <dgm:cxn modelId="{EE4CDCB7-7063-497D-8B6A-F04B911A3CEF}" type="presParOf" srcId="{3F904099-7D74-45D0-AABA-05B6972FE2A7}" destId="{3410FF20-84D4-4DC4-9627-CA9553E20B08}" srcOrd="2" destOrd="0" presId="urn:microsoft.com/office/officeart/2008/layout/LinedList"/>
    <dgm:cxn modelId="{9D86916C-24BD-4894-AA21-21CA370F836F}" type="presParOf" srcId="{3F904099-7D74-45D0-AABA-05B6972FE2A7}" destId="{D15145F3-BA8B-45E4-96E4-BAB47FEF91AA}" srcOrd="3" destOrd="0" presId="urn:microsoft.com/office/officeart/2008/layout/LinedList"/>
    <dgm:cxn modelId="{FBA6E359-8DC9-4223-AFCA-84B0C9C15BD7}" type="presParOf" srcId="{D15145F3-BA8B-45E4-96E4-BAB47FEF91AA}" destId="{D9F6857C-6128-462F-B559-C1D4ED4D9D16}" srcOrd="0" destOrd="0" presId="urn:microsoft.com/office/officeart/2008/layout/LinedList"/>
    <dgm:cxn modelId="{8BE15C61-92B9-42AC-A6EC-8994A56CD2E4}" type="presParOf" srcId="{D15145F3-BA8B-45E4-96E4-BAB47FEF91AA}" destId="{91D4F843-BC4A-4AC8-85CE-9728B4CCF91D}" srcOrd="1" destOrd="0" presId="urn:microsoft.com/office/officeart/2008/layout/LinedList"/>
    <dgm:cxn modelId="{F2161AE9-13FD-4469-AF3D-C6BD047D6275}" type="presParOf" srcId="{3F904099-7D74-45D0-AABA-05B6972FE2A7}" destId="{5818A3B9-A125-4825-9099-F76C2EC6841A}" srcOrd="4" destOrd="0" presId="urn:microsoft.com/office/officeart/2008/layout/LinedList"/>
    <dgm:cxn modelId="{850008F0-85FA-4639-B75F-E5B202306120}" type="presParOf" srcId="{3F904099-7D74-45D0-AABA-05B6972FE2A7}" destId="{2213B200-2063-421D-842E-E139CC9B47EF}" srcOrd="5" destOrd="0" presId="urn:microsoft.com/office/officeart/2008/layout/LinedList"/>
    <dgm:cxn modelId="{C8BAE60A-8B48-48EC-ABE5-25CAC0725090}" type="presParOf" srcId="{2213B200-2063-421D-842E-E139CC9B47EF}" destId="{4B01877D-CE43-4608-B3CC-81555663A987}" srcOrd="0" destOrd="0" presId="urn:microsoft.com/office/officeart/2008/layout/LinedList"/>
    <dgm:cxn modelId="{D081E2C9-381A-48D7-816F-E6224F02FBBA}" type="presParOf" srcId="{2213B200-2063-421D-842E-E139CC9B47EF}" destId="{4105E366-9658-43D2-9593-F128DDBD9C9A}" srcOrd="1" destOrd="0" presId="urn:microsoft.com/office/officeart/2008/layout/LinedList"/>
    <dgm:cxn modelId="{A70DFD06-BD72-4637-89C7-20A8784EA480}" type="presParOf" srcId="{3F904099-7D74-45D0-AABA-05B6972FE2A7}" destId="{1145BE12-1910-410A-B0E5-DD92DEB3B755}" srcOrd="6" destOrd="0" presId="urn:microsoft.com/office/officeart/2008/layout/LinedList"/>
    <dgm:cxn modelId="{BBE33566-31DB-4BC0-817D-10F2E8D25C86}" type="presParOf" srcId="{3F904099-7D74-45D0-AABA-05B6972FE2A7}" destId="{89BC77CF-375E-4BC3-BAE4-CFFCCE156275}" srcOrd="7" destOrd="0" presId="urn:microsoft.com/office/officeart/2008/layout/LinedList"/>
    <dgm:cxn modelId="{0E605B6F-C033-4366-9F67-393E1F20EFD5}" type="presParOf" srcId="{89BC77CF-375E-4BC3-BAE4-CFFCCE156275}" destId="{0726B29D-267F-42EE-925C-F6A7D1F349DE}" srcOrd="0" destOrd="0" presId="urn:microsoft.com/office/officeart/2008/layout/LinedList"/>
    <dgm:cxn modelId="{73B7715C-FE29-489F-89D5-BAA272C0B97E}" type="presParOf" srcId="{89BC77CF-375E-4BC3-BAE4-CFFCCE156275}" destId="{FCD990D5-31BB-4B9A-88CC-6BB5CA8358CA}" srcOrd="1" destOrd="0" presId="urn:microsoft.com/office/officeart/2008/layout/LinedList"/>
    <dgm:cxn modelId="{3420DB46-61CD-4404-8433-7B5D34806DE8}" type="presParOf" srcId="{3F904099-7D74-45D0-AABA-05B6972FE2A7}" destId="{8EEE0D98-0FC5-44F8-A98E-13040D997C11}" srcOrd="8" destOrd="0" presId="urn:microsoft.com/office/officeart/2008/layout/LinedList"/>
    <dgm:cxn modelId="{EA574F58-7A99-4DC1-9E6A-16E2EB957372}" type="presParOf" srcId="{3F904099-7D74-45D0-AABA-05B6972FE2A7}" destId="{FDBC062B-5568-4B92-ADE9-5104043610E7}" srcOrd="9" destOrd="0" presId="urn:microsoft.com/office/officeart/2008/layout/LinedList"/>
    <dgm:cxn modelId="{ACA6FBD4-4C1C-4612-AC75-725340A85E2B}" type="presParOf" srcId="{FDBC062B-5568-4B92-ADE9-5104043610E7}" destId="{4AD7DA4B-9622-43DC-8C84-D89A3274F3D7}" srcOrd="0" destOrd="0" presId="urn:microsoft.com/office/officeart/2008/layout/LinedList"/>
    <dgm:cxn modelId="{75EDDF0F-C067-4AD8-84E9-5A490A07AEF7}" type="presParOf" srcId="{FDBC062B-5568-4B92-ADE9-5104043610E7}" destId="{5CEDEB77-B277-4B7C-A080-C1AFF987B436}" srcOrd="1" destOrd="0" presId="urn:microsoft.com/office/officeart/2008/layout/LinedList"/>
    <dgm:cxn modelId="{37A2D4E1-3C2C-4802-9A21-7175C9D8A18A}" type="presParOf" srcId="{3F904099-7D74-45D0-AABA-05B6972FE2A7}" destId="{56908291-57D2-44AE-88B6-EE6F2DD7C130}" srcOrd="10" destOrd="0" presId="urn:microsoft.com/office/officeart/2008/layout/LinedList"/>
    <dgm:cxn modelId="{5FECA2EA-1E46-4E85-95D3-BDFE8433B401}" type="presParOf" srcId="{3F904099-7D74-45D0-AABA-05B6972FE2A7}" destId="{B9D110E3-5016-4B85-96A6-956615926777}" srcOrd="11" destOrd="0" presId="urn:microsoft.com/office/officeart/2008/layout/LinedList"/>
    <dgm:cxn modelId="{20F34569-591E-442D-AEDC-27C7BF23B347}" type="presParOf" srcId="{B9D110E3-5016-4B85-96A6-956615926777}" destId="{A9A11645-83EE-4D1B-818B-B010DACF6FF5}" srcOrd="0" destOrd="0" presId="urn:microsoft.com/office/officeart/2008/layout/LinedList"/>
    <dgm:cxn modelId="{9ADA95A1-EBF4-444C-8DB9-15106AFC03CF}" type="presParOf" srcId="{B9D110E3-5016-4B85-96A6-956615926777}" destId="{C8868BC2-6D77-45EA-B480-8FCC455B5BE0}" srcOrd="1" destOrd="0" presId="urn:microsoft.com/office/officeart/2008/layout/LinedList"/>
    <dgm:cxn modelId="{713A7B0C-81EE-4954-B5EA-046E5BE51193}" type="presParOf" srcId="{3F904099-7D74-45D0-AABA-05B6972FE2A7}" destId="{EAB3929C-4A0A-4690-B82E-6B72C7BB6065}" srcOrd="12" destOrd="0" presId="urn:microsoft.com/office/officeart/2008/layout/LinedList"/>
    <dgm:cxn modelId="{4AE58FBB-98BE-4698-AAF5-B26D1AB227DC}" type="presParOf" srcId="{3F904099-7D74-45D0-AABA-05B6972FE2A7}" destId="{40FE73CE-1CBA-455F-A45C-281B9DD555F4}" srcOrd="13" destOrd="0" presId="urn:microsoft.com/office/officeart/2008/layout/LinedList"/>
    <dgm:cxn modelId="{271FA0B5-DD2E-4A1A-A196-5D7356F10FF4}" type="presParOf" srcId="{40FE73CE-1CBA-455F-A45C-281B9DD555F4}" destId="{D626C891-33F5-46A8-AB7A-E3A6B7A48B45}" srcOrd="0" destOrd="0" presId="urn:microsoft.com/office/officeart/2008/layout/LinedList"/>
    <dgm:cxn modelId="{436FF3D1-A432-4BBB-86EE-EDA093267619}" type="presParOf" srcId="{40FE73CE-1CBA-455F-A45C-281B9DD555F4}" destId="{ACA64B0D-C400-48ED-863A-A52EBB77BE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7CE9D-DEE6-4229-94DE-2E46697D1451}">
      <dsp:nvSpPr>
        <dsp:cNvPr id="0" name=""/>
        <dsp:cNvSpPr/>
      </dsp:nvSpPr>
      <dsp:spPr>
        <a:xfrm>
          <a:off x="0" y="641"/>
          <a:ext cx="591343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808AF-E506-4D59-906E-F8483609D810}">
      <dsp:nvSpPr>
        <dsp:cNvPr id="0" name=""/>
        <dsp:cNvSpPr/>
      </dsp:nvSpPr>
      <dsp:spPr>
        <a:xfrm>
          <a:off x="0" y="641"/>
          <a:ext cx="5913437" cy="750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4 years in Business</a:t>
          </a:r>
        </a:p>
      </dsp:txBody>
      <dsp:txXfrm>
        <a:off x="0" y="641"/>
        <a:ext cx="5913437" cy="750023"/>
      </dsp:txXfrm>
    </dsp:sp>
    <dsp:sp modelId="{3410FF20-84D4-4DC4-9627-CA9553E20B08}">
      <dsp:nvSpPr>
        <dsp:cNvPr id="0" name=""/>
        <dsp:cNvSpPr/>
      </dsp:nvSpPr>
      <dsp:spPr>
        <a:xfrm>
          <a:off x="0" y="750665"/>
          <a:ext cx="5913437" cy="0"/>
        </a:xfrm>
        <a:prstGeom prst="line">
          <a:avLst/>
        </a:prstGeom>
        <a:solidFill>
          <a:schemeClr val="accent5">
            <a:hueOff val="-280772"/>
            <a:satOff val="-1324"/>
            <a:lumOff val="327"/>
            <a:alphaOff val="0"/>
          </a:schemeClr>
        </a:solidFill>
        <a:ln w="15875" cap="flat" cmpd="sng" algn="ctr">
          <a:solidFill>
            <a:schemeClr val="accent5">
              <a:hueOff val="-280772"/>
              <a:satOff val="-1324"/>
              <a:lumOff val="3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6857C-6128-462F-B559-C1D4ED4D9D16}">
      <dsp:nvSpPr>
        <dsp:cNvPr id="0" name=""/>
        <dsp:cNvSpPr/>
      </dsp:nvSpPr>
      <dsp:spPr>
        <a:xfrm>
          <a:off x="0" y="750665"/>
          <a:ext cx="5913437" cy="750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3 Continents</a:t>
          </a:r>
        </a:p>
      </dsp:txBody>
      <dsp:txXfrm>
        <a:off x="0" y="750665"/>
        <a:ext cx="5913437" cy="750023"/>
      </dsp:txXfrm>
    </dsp:sp>
    <dsp:sp modelId="{5818A3B9-A125-4825-9099-F76C2EC6841A}">
      <dsp:nvSpPr>
        <dsp:cNvPr id="0" name=""/>
        <dsp:cNvSpPr/>
      </dsp:nvSpPr>
      <dsp:spPr>
        <a:xfrm>
          <a:off x="0" y="1500689"/>
          <a:ext cx="5913437" cy="0"/>
        </a:xfrm>
        <a:prstGeom prst="line">
          <a:avLst/>
        </a:prstGeom>
        <a:solidFill>
          <a:schemeClr val="accent5">
            <a:hueOff val="-561544"/>
            <a:satOff val="-2648"/>
            <a:lumOff val="653"/>
            <a:alphaOff val="0"/>
          </a:schemeClr>
        </a:solidFill>
        <a:ln w="15875" cap="flat" cmpd="sng" algn="ctr">
          <a:solidFill>
            <a:schemeClr val="accent5">
              <a:hueOff val="-561544"/>
              <a:satOff val="-2648"/>
              <a:lumOff val="6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1877D-CE43-4608-B3CC-81555663A987}">
      <dsp:nvSpPr>
        <dsp:cNvPr id="0" name=""/>
        <dsp:cNvSpPr/>
      </dsp:nvSpPr>
      <dsp:spPr>
        <a:xfrm>
          <a:off x="0" y="1500689"/>
          <a:ext cx="5913437" cy="750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10 Regions</a:t>
          </a:r>
        </a:p>
      </dsp:txBody>
      <dsp:txXfrm>
        <a:off x="0" y="1500689"/>
        <a:ext cx="5913437" cy="750023"/>
      </dsp:txXfrm>
    </dsp:sp>
    <dsp:sp modelId="{1145BE12-1910-410A-B0E5-DD92DEB3B755}">
      <dsp:nvSpPr>
        <dsp:cNvPr id="0" name=""/>
        <dsp:cNvSpPr/>
      </dsp:nvSpPr>
      <dsp:spPr>
        <a:xfrm>
          <a:off x="0" y="2250713"/>
          <a:ext cx="5913437" cy="0"/>
        </a:xfrm>
        <a:prstGeom prst="line">
          <a:avLst/>
        </a:prstGeom>
        <a:solidFill>
          <a:schemeClr val="accent5">
            <a:hueOff val="-842315"/>
            <a:satOff val="-3972"/>
            <a:lumOff val="980"/>
            <a:alphaOff val="0"/>
          </a:schemeClr>
        </a:solidFill>
        <a:ln w="15875" cap="flat" cmpd="sng" algn="ctr">
          <a:solidFill>
            <a:schemeClr val="accent5">
              <a:hueOff val="-842315"/>
              <a:satOff val="-3972"/>
              <a:lumOff val="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6B29D-267F-42EE-925C-F6A7D1F349DE}">
      <dsp:nvSpPr>
        <dsp:cNvPr id="0" name=""/>
        <dsp:cNvSpPr/>
      </dsp:nvSpPr>
      <dsp:spPr>
        <a:xfrm>
          <a:off x="0" y="2250713"/>
          <a:ext cx="5913437" cy="750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2 Channels (Online &amp; Reseller)</a:t>
          </a:r>
        </a:p>
      </dsp:txBody>
      <dsp:txXfrm>
        <a:off x="0" y="2250713"/>
        <a:ext cx="5913437" cy="750023"/>
      </dsp:txXfrm>
    </dsp:sp>
    <dsp:sp modelId="{8EEE0D98-0FC5-44F8-A98E-13040D997C11}">
      <dsp:nvSpPr>
        <dsp:cNvPr id="0" name=""/>
        <dsp:cNvSpPr/>
      </dsp:nvSpPr>
      <dsp:spPr>
        <a:xfrm>
          <a:off x="0" y="3000736"/>
          <a:ext cx="5913437" cy="0"/>
        </a:xfrm>
        <a:prstGeom prst="line">
          <a:avLst/>
        </a:prstGeom>
        <a:solidFill>
          <a:schemeClr val="accent5">
            <a:hueOff val="-1123087"/>
            <a:satOff val="-5296"/>
            <a:lumOff val="1307"/>
            <a:alphaOff val="0"/>
          </a:schemeClr>
        </a:solidFill>
        <a:ln w="15875" cap="flat" cmpd="sng" algn="ctr">
          <a:solidFill>
            <a:schemeClr val="accent5">
              <a:hueOff val="-1123087"/>
              <a:satOff val="-5296"/>
              <a:lumOff val="13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7DA4B-9622-43DC-8C84-D89A3274F3D7}">
      <dsp:nvSpPr>
        <dsp:cNvPr id="0" name=""/>
        <dsp:cNvSpPr/>
      </dsp:nvSpPr>
      <dsp:spPr>
        <a:xfrm>
          <a:off x="0" y="3000736"/>
          <a:ext cx="5913437" cy="750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4 Product Categories</a:t>
          </a:r>
        </a:p>
      </dsp:txBody>
      <dsp:txXfrm>
        <a:off x="0" y="3000736"/>
        <a:ext cx="5913437" cy="750023"/>
      </dsp:txXfrm>
    </dsp:sp>
    <dsp:sp modelId="{56908291-57D2-44AE-88B6-EE6F2DD7C130}">
      <dsp:nvSpPr>
        <dsp:cNvPr id="0" name=""/>
        <dsp:cNvSpPr/>
      </dsp:nvSpPr>
      <dsp:spPr>
        <a:xfrm>
          <a:off x="0" y="3750760"/>
          <a:ext cx="5913437" cy="0"/>
        </a:xfrm>
        <a:prstGeom prst="line">
          <a:avLst/>
        </a:prstGeom>
        <a:solidFill>
          <a:schemeClr val="accent5">
            <a:hueOff val="-1403859"/>
            <a:satOff val="-6620"/>
            <a:lumOff val="1633"/>
            <a:alphaOff val="0"/>
          </a:schemeClr>
        </a:solidFill>
        <a:ln w="15875" cap="flat" cmpd="sng" algn="ctr">
          <a:solidFill>
            <a:schemeClr val="accent5">
              <a:hueOff val="-1403859"/>
              <a:satOff val="-6620"/>
              <a:lumOff val="16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11645-83EE-4D1B-818B-B010DACF6FF5}">
      <dsp:nvSpPr>
        <dsp:cNvPr id="0" name=""/>
        <dsp:cNvSpPr/>
      </dsp:nvSpPr>
      <dsp:spPr>
        <a:xfrm>
          <a:off x="0" y="3750760"/>
          <a:ext cx="5913437" cy="750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35 Subcategories</a:t>
          </a:r>
        </a:p>
      </dsp:txBody>
      <dsp:txXfrm>
        <a:off x="0" y="3750760"/>
        <a:ext cx="5913437" cy="750023"/>
      </dsp:txXfrm>
    </dsp:sp>
    <dsp:sp modelId="{EAB3929C-4A0A-4690-B82E-6B72C7BB6065}">
      <dsp:nvSpPr>
        <dsp:cNvPr id="0" name=""/>
        <dsp:cNvSpPr/>
      </dsp:nvSpPr>
      <dsp:spPr>
        <a:xfrm>
          <a:off x="0" y="4500784"/>
          <a:ext cx="5913437" cy="0"/>
        </a:xfrm>
        <a:prstGeom prst="line">
          <a:avLst/>
        </a:prstGeom>
        <a:solidFill>
          <a:schemeClr val="accent5">
            <a:hueOff val="-1684631"/>
            <a:satOff val="-7944"/>
            <a:lumOff val="1960"/>
            <a:alphaOff val="0"/>
          </a:schemeClr>
        </a:solidFill>
        <a:ln w="15875" cap="flat" cmpd="sng" algn="ctr">
          <a:solidFill>
            <a:schemeClr val="accent5">
              <a:hueOff val="-1684631"/>
              <a:satOff val="-7944"/>
              <a:lumOff val="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6C891-33F5-46A8-AB7A-E3A6B7A48B45}">
      <dsp:nvSpPr>
        <dsp:cNvPr id="0" name=""/>
        <dsp:cNvSpPr/>
      </dsp:nvSpPr>
      <dsp:spPr>
        <a:xfrm>
          <a:off x="0" y="4500784"/>
          <a:ext cx="5913437" cy="750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19,119 Customers</a:t>
          </a:r>
        </a:p>
      </dsp:txBody>
      <dsp:txXfrm>
        <a:off x="0" y="4500784"/>
        <a:ext cx="5913437" cy="750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A55E9C0-573F-0608-4A3E-E857380B8DAB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9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9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795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203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01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04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8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6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4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8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98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31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7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43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314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0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57D9-99ED-1A40-A7A3-40A5AA277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06F10-97F4-D540-B2EA-84F71398B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6AFB2-A930-7742-8436-6DCF71C6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AFF11-4C2B-294C-802E-C0F447C9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15280-5BDB-A94A-9DF5-E19FA00D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5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CCA2-AD31-244C-9B54-57EE3E53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1446A-44EE-D742-B12E-FF5C2F6A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61EBF-A8F9-5048-8B59-00A16168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C1A9F-8782-7542-BE0A-431D72EC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8DE6-A2CD-BB45-A2A2-8C6B4FE1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02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7C56-842A-D141-93C0-14575977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7B2F1-A101-4A4B-814F-2B2A006CA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DE33-5248-B044-B8CD-C8A8BD25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C924-E96B-B949-A371-F442A15E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A7E24-A5C0-C84B-A770-BACC88C5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4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6428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CCA2-D615-1944-90DD-2506E112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8C41A-D70B-2745-9F90-5FFF51020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3CE2-E3C8-B744-9BAE-6FC87E55C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BA3AD-D18F-5945-9F21-7874E97B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2924E-3633-E44E-A55A-8275A4CB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39D93-728D-8344-9456-FDD6684D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468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4788-C4AE-7B48-891E-F3FCF273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17718-4155-F640-AA21-F5A0026CB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DF77D-4101-2248-B8CF-7ED7BA5DF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C5145D-3D1A-E245-ACB9-DC84D56C4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7CCF87-929D-1D4F-A595-424DBECDC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E825A-A6A4-A542-8D57-6F540E77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16062F-840A-1544-9F6E-31D35FD1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7834F-8B60-4A49-94C1-7F125C4E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65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B37F-6BE6-6044-BE57-5B7E6CA8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31A27C-64B1-944E-92CE-05720964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C7AD3-4EF3-6545-85D1-C8073887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9C497-03F8-634D-8B41-09D7A130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14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DC836-6369-2448-9882-94E658B4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2AF1A-B432-4F47-9449-315D3764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4A86B-12F9-DF44-B8C9-71BF989E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76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A11-F5F2-7942-91FA-66526E94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AFB6-0789-464D-8AF6-83A43497D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A69B5-246F-EC43-A546-7FD5A0119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8FCFF-EFF6-4741-813A-EAD0C0CF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6CF35-1F43-F346-8F61-96AE46E3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436BE-B746-F849-8162-CC9077D6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178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878F-FEC7-2A42-8A24-383458FE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A84D0-6791-5D46-84B6-8050018AB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2AF4E-780C-1042-BA6A-8FEE78EBD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9DDE4-64B8-E74E-AB82-4CA32911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C4C5B-C060-8149-8D51-C8A2BFF2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3A8A3-A3A0-9041-A894-8CC99A88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69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6CFA-A26F-AF40-BF69-162335AA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2461B-5602-5449-AE09-D5B7182A1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F0DBE-B642-E043-BD9B-3F21EE12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531FB-7305-304D-AE14-8C2985B1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24DC4-60A6-4E49-862A-545DD4BB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08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281915-E72F-7E49-B895-A1A7DB687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D89F0-29FD-174F-84B1-D02F6390C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2376B-4AC4-2A44-9594-8A5CE5CD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E4BE4-84B8-7F4E-830F-ED5ADDFB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EE5E-8BD7-0341-8DAF-016D674E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81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045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849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33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4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3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CBE3B6B-16CA-BBCE-D3B0-35E9CB9561C3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7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727">
              <a:schemeClr val="bg1">
                <a:lumMod val="85000"/>
                <a:lumOff val="15000"/>
                <a:alpha val="53000"/>
              </a:schemeClr>
            </a:gs>
            <a:gs pos="88000">
              <a:schemeClr val="bg1">
                <a:lumMod val="85000"/>
                <a:lumOff val="15000"/>
                <a:alpha val="53000"/>
              </a:schemeClr>
            </a:gs>
            <a:gs pos="100000">
              <a:schemeClr val="bg2">
                <a:shade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B7AC789-F194-2550-D48B-FCE3AADDB56B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1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56" r:id="rId14"/>
    <p:sldLayoutId id="214748365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727">
              <a:schemeClr val="bg1">
                <a:lumMod val="85000"/>
                <a:lumOff val="15000"/>
                <a:alpha val="53000"/>
              </a:schemeClr>
            </a:gs>
            <a:gs pos="88000">
              <a:schemeClr val="bg1">
                <a:lumMod val="85000"/>
                <a:lumOff val="15000"/>
                <a:alpha val="53000"/>
              </a:schemeClr>
            </a:gs>
            <a:gs pos="100000">
              <a:schemeClr val="bg2">
                <a:shade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1E756-E947-FD4A-8A23-D2C983A1A8B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0669D-EC37-AA42-8CD3-B0788BD3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3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28769-45FB-E142-85BE-78A90F01A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D6F86-3029-AC49-A73A-EBC46781F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826D6-59CC-2543-8830-109337724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F5FA8-569C-F642-A839-C6408FF5354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F3B64-875C-0547-AF55-2F0FBA9E6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143E-F795-074D-9108-3025C3CDF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EF9C1-0071-4D4A-89AA-0CC05A80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5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85F1D78-FD9F-4432-B90E-00D863D4F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F47C422-E141-4484-A58E-A1A3B656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6A0C8A2-5797-403D-A628-7C98BC65B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AB1130-8367-405F-A4A7-3CBD2F2E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 descr="Person riding a bike"/>
          <p:cNvPicPr>
            <a:picLocks noGrp="1" noChangeAspect="1"/>
          </p:cNvPicPr>
          <p:nvPr>
            <p:ph type="pic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2" r="15042"/>
          <a:stretch/>
        </p:blipFill>
        <p:spPr>
          <a:xfrm>
            <a:off x="2" y="10"/>
            <a:ext cx="4063593" cy="6857990"/>
          </a:xfrm>
          <a:prstGeom prst="rect">
            <a:avLst/>
          </a:prstGeom>
        </p:spPr>
      </p:pic>
      <p:pic>
        <p:nvPicPr>
          <p:cNvPr id="8" name="Picture Placeholder 7" descr="Portrait of senior cyclist"/>
          <p:cNvPicPr>
            <a:picLocks noGrp="1" noChangeAspect="1"/>
          </p:cNvPicPr>
          <p:nvPr>
            <p:ph type="pic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5" r="30223" b="-1"/>
          <a:stretch/>
        </p:blipFill>
        <p:spPr>
          <a:xfrm>
            <a:off x="4064204" y="10"/>
            <a:ext cx="4063593" cy="6857990"/>
          </a:xfrm>
          <a:prstGeom prst="rect">
            <a:avLst/>
          </a:prstGeom>
        </p:spPr>
      </p:pic>
      <p:pic>
        <p:nvPicPr>
          <p:cNvPr id="9" name="Picture Placeholder 8" descr="Gay couple riding bicycles"/>
          <p:cNvPicPr>
            <a:picLocks noGrp="1" noChangeAspect="1"/>
          </p:cNvPicPr>
          <p:nvPr>
            <p:ph type="pic" idx="1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1" r="24684" b="-2"/>
          <a:stretch/>
        </p:blipFill>
        <p:spPr>
          <a:xfrm>
            <a:off x="8128407" y="10"/>
            <a:ext cx="4063593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30FB4E9-4A39-4A2F-B431-463D1E7C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7759" y="4411985"/>
            <a:ext cx="9616484" cy="1728068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8864" y="4571369"/>
            <a:ext cx="9288885" cy="763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400">
                <a:solidFill>
                  <a:srgbClr val="FFFFFE"/>
                </a:solidFill>
              </a:rPr>
              <a:t>ADVENTURE HARDWARE GROUP</a:t>
            </a:r>
            <a:br>
              <a:rPr lang="en-US" sz="2400">
                <a:solidFill>
                  <a:srgbClr val="FFFFFE"/>
                </a:solidFill>
              </a:rPr>
            </a:br>
            <a:r>
              <a:rPr lang="en-US" sz="2400">
                <a:solidFill>
                  <a:srgbClr val="FFFFFE"/>
                </a:solidFill>
              </a:rPr>
              <a:t>DATA VISUALIZATION &amp; FORECASTING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8864" y="5507201"/>
            <a:ext cx="9288885" cy="468456"/>
          </a:xfrm>
        </p:spPr>
        <p:txBody>
          <a:bodyPr vert="horz" lIns="91440" tIns="91440" rIns="91440" bIns="9144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1600" i="1">
                <a:solidFill>
                  <a:srgbClr val="FFFFFE"/>
                </a:solidFill>
              </a:rPr>
              <a:t>DELIVERED BY JUSTIN ARHEBAMHEN ON BEHALF OF PAIRVIEW LIMITED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BFA02F7-35F6-420F-AE3E-2A575D6C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865" y="5439466"/>
            <a:ext cx="9288885" cy="0"/>
          </a:xfrm>
          <a:prstGeom prst="line">
            <a:avLst/>
          </a:prstGeom>
          <a:ln w="31750">
            <a:solidFill>
              <a:srgbClr val="D577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5026951" cy="52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profit by sales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533590"/>
            <a:ext cx="1114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Revenue distribution by sales channel: Online - 26.7%, Reseller - 73.2%. </a:t>
            </a:r>
          </a:p>
          <a:p>
            <a:pPr algn="ctr"/>
            <a:r>
              <a:rPr lang="en-US" sz="1400" dirty="0"/>
              <a:t>Profit distribution by sales channel: Online - 96%, Reseller - 4%.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4D75E-8D9E-D4E1-E115-7477B9B9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036" y="652105"/>
            <a:ext cx="5494089" cy="4148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617A2-80CC-AFF8-0EA6-6C1F088FC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75" y="652105"/>
            <a:ext cx="5372638" cy="41484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888A08-FC4A-E97E-2E22-204F48F941C3}"/>
              </a:ext>
            </a:extLst>
          </p:cNvPr>
          <p:cNvSpPr txBox="1">
            <a:spLocks/>
          </p:cNvSpPr>
          <p:nvPr/>
        </p:nvSpPr>
        <p:spPr>
          <a:xfrm>
            <a:off x="6174035" y="247439"/>
            <a:ext cx="5026951" cy="52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Revenue by sales channel</a:t>
            </a:r>
          </a:p>
        </p:txBody>
      </p:sp>
    </p:spTree>
    <p:extLst>
      <p:ext uri="{BB962C8B-B14F-4D97-AF65-F5344CB8AC3E}">
        <p14:creationId xmlns:p14="http://schemas.microsoft.com/office/powerpoint/2010/main" val="1614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3564961" cy="52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revenue growth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291707" y="2338873"/>
            <a:ext cx="38921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Online Channel:</a:t>
            </a:r>
          </a:p>
          <a:p>
            <a:r>
              <a:rPr lang="en-US" sz="1400" dirty="0"/>
              <a:t>2011 to 2012: Revenue up 65.35%</a:t>
            </a:r>
          </a:p>
          <a:p>
            <a:r>
              <a:rPr lang="en-US" sz="1400" dirty="0"/>
              <a:t>2012 to 2013: Revenue up 68.03%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Reseller Channel:</a:t>
            </a:r>
          </a:p>
          <a:p>
            <a:r>
              <a:rPr lang="en-US" sz="1400" dirty="0"/>
              <a:t>2011 to 2012: Revenue up 208.08%</a:t>
            </a:r>
          </a:p>
          <a:p>
            <a:r>
              <a:rPr lang="en-US" sz="1400" dirty="0"/>
              <a:t>2012 to 2013: Revenue up 21.03%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BD027-2847-4030-E118-24EFEADD4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6275" y="662473"/>
            <a:ext cx="7304703" cy="58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3564961" cy="52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profit growth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463826" y="2521059"/>
            <a:ext cx="3564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Online channel profit increased by about 67.42% from 2011 to 2012 and approximately 71.71% from 2012 to 2013. </a:t>
            </a:r>
          </a:p>
          <a:p>
            <a:endParaRPr lang="en-US" sz="1400" dirty="0"/>
          </a:p>
          <a:p>
            <a:r>
              <a:rPr lang="en-US" sz="1400" dirty="0"/>
              <a:t>In the Reseller channel, profit rose by around 21.62% from 2011 to 2012 but declined by roughly 165.38% from 2012 to 2013.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EF0959-DED1-F66F-4A8B-FEED3A13D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8774" y="597159"/>
            <a:ext cx="7519400" cy="57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9"/>
            <a:ext cx="5701391" cy="418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ONLINE PROFIT BY REGION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241161" y="5752171"/>
            <a:ext cx="1171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b="1" dirty="0"/>
              <a:t>Online profits: </a:t>
            </a:r>
            <a:r>
              <a:rPr lang="en-US" sz="1400" dirty="0"/>
              <a:t>Australia leads at $3.6M, Southwest follows at $2.37M; Southeast $5k, Northeast at $3k, and Central at $1k show lower figures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b="1" dirty="0"/>
              <a:t>Reseller profits: </a:t>
            </a:r>
            <a:r>
              <a:rPr lang="en-US" sz="1400" dirty="0"/>
              <a:t>Northwest leads at $221k, Canada follows at $178k; Southwest, France, Australia, and Germany all incurred losses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888A08-FC4A-E97E-2E22-204F48F941C3}"/>
              </a:ext>
            </a:extLst>
          </p:cNvPr>
          <p:cNvSpPr txBox="1">
            <a:spLocks/>
          </p:cNvSpPr>
          <p:nvPr/>
        </p:nvSpPr>
        <p:spPr>
          <a:xfrm>
            <a:off x="6174035" y="247439"/>
            <a:ext cx="5701391" cy="52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reseller profit by region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2AC708-C7DF-6F9D-15D4-998EC4BBE629}"/>
              </a:ext>
            </a:extLst>
          </p:cNvPr>
          <p:cNvCxnSpPr>
            <a:cxnSpLocks/>
          </p:cNvCxnSpPr>
          <p:nvPr/>
        </p:nvCxnSpPr>
        <p:spPr>
          <a:xfrm>
            <a:off x="6096000" y="142875"/>
            <a:ext cx="0" cy="549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CFC6FF-053A-480A-D8A0-474FCF2B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4" y="767522"/>
            <a:ext cx="5701391" cy="457239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C742A8-D60B-B47D-D94C-BF549533AF56}"/>
              </a:ext>
            </a:extLst>
          </p:cNvPr>
          <p:cNvCxnSpPr>
            <a:cxnSpLocks/>
          </p:cNvCxnSpPr>
          <p:nvPr/>
        </p:nvCxnSpPr>
        <p:spPr>
          <a:xfrm flipH="1">
            <a:off x="1329870" y="1641673"/>
            <a:ext cx="550632" cy="37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0CA1B-9794-7C2C-902A-5D13CE4E1913}"/>
              </a:ext>
            </a:extLst>
          </p:cNvPr>
          <p:cNvSpPr txBox="1"/>
          <p:nvPr/>
        </p:nvSpPr>
        <p:spPr>
          <a:xfrm>
            <a:off x="1805713" y="1364674"/>
            <a:ext cx="839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Highest Online profit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612B6196-7EC3-4B92-907E-5AF956CAE973}"/>
              </a:ext>
            </a:extLst>
          </p:cNvPr>
          <p:cNvSpPr/>
          <p:nvPr/>
        </p:nvSpPr>
        <p:spPr>
          <a:xfrm>
            <a:off x="4345858" y="4163130"/>
            <a:ext cx="1573162" cy="929980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97D63-00B4-09AC-B3AE-9982BDB40539}"/>
              </a:ext>
            </a:extLst>
          </p:cNvPr>
          <p:cNvSpPr txBox="1"/>
          <p:nvPr/>
        </p:nvSpPr>
        <p:spPr>
          <a:xfrm>
            <a:off x="4468890" y="3901520"/>
            <a:ext cx="1327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Least Profit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B989A0-547B-BC57-6D0C-406720EC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034" y="672691"/>
            <a:ext cx="5890143" cy="4667227"/>
          </a:xfrm>
          <a:prstGeom prst="rect">
            <a:avLst/>
          </a:prstGeom>
        </p:spPr>
      </p:pic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DC03C881-B454-F6FA-8570-8B9B6059CDD4}"/>
              </a:ext>
            </a:extLst>
          </p:cNvPr>
          <p:cNvSpPr/>
          <p:nvPr/>
        </p:nvSpPr>
        <p:spPr>
          <a:xfrm>
            <a:off x="9832270" y="2990405"/>
            <a:ext cx="2043156" cy="2201027"/>
          </a:xfrm>
          <a:prstGeom prst="bracketPair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ABD8A-D7A1-B0E5-2931-DF9765A3123A}"/>
              </a:ext>
            </a:extLst>
          </p:cNvPr>
          <p:cNvSpPr txBox="1"/>
          <p:nvPr/>
        </p:nvSpPr>
        <p:spPr>
          <a:xfrm>
            <a:off x="10130725" y="2841919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Loss Areas</a:t>
            </a:r>
          </a:p>
        </p:txBody>
      </p:sp>
    </p:spTree>
    <p:extLst>
      <p:ext uri="{BB962C8B-B14F-4D97-AF65-F5344CB8AC3E}">
        <p14:creationId xmlns:p14="http://schemas.microsoft.com/office/powerpoint/2010/main" val="75215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5701391" cy="52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online bikes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 Bike profit increased by 63% between 2011 and 2012, and by 62% between 2012 and 2013.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Profits dropped for Reseller Bikes by -165.5% from 2011 to 2012 and -368% from 2012 to 2013.</a:t>
            </a:r>
          </a:p>
          <a:p>
            <a:pPr algn="ctr"/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888A08-FC4A-E97E-2E22-204F48F941C3}"/>
              </a:ext>
            </a:extLst>
          </p:cNvPr>
          <p:cNvSpPr txBox="1">
            <a:spLocks/>
          </p:cNvSpPr>
          <p:nvPr/>
        </p:nvSpPr>
        <p:spPr>
          <a:xfrm>
            <a:off x="6174035" y="247439"/>
            <a:ext cx="5701391" cy="52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reseller bikes profit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072B7-A7BB-4D84-02F1-997E42DC2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746" y="652105"/>
            <a:ext cx="5761219" cy="4687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2935D-95C7-F622-CF87-0294F6F8A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035" y="652105"/>
            <a:ext cx="5761219" cy="46878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2AC708-C7DF-6F9D-15D4-998EC4BBE629}"/>
              </a:ext>
            </a:extLst>
          </p:cNvPr>
          <p:cNvCxnSpPr>
            <a:cxnSpLocks/>
          </p:cNvCxnSpPr>
          <p:nvPr/>
        </p:nvCxnSpPr>
        <p:spPr>
          <a:xfrm>
            <a:off x="6096000" y="142875"/>
            <a:ext cx="0" cy="549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0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components profit – reseller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Components’ profits for the years 2011, 2012, and 2013 are $56k, $462k, and $406k respectively</a:t>
            </a:r>
            <a:r>
              <a:rPr lang="en-US" sz="1400" b="1" dirty="0"/>
              <a:t>.</a:t>
            </a: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From 2011 to 2012, profit increased by 725% and decreased by 12.1% between 2012 and 2013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There is no Components for the Online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490F9-99D9-B5A3-8A84-DBDA86E8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30" y="727587"/>
            <a:ext cx="8845827" cy="47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6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accessories profit – online &amp; reseller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b="1" dirty="0"/>
              <a:t>Reseller: </a:t>
            </a:r>
            <a:r>
              <a:rPr lang="en-US" sz="1400" dirty="0"/>
              <a:t>Profits grew by 287.5% between 2011 and 2012 and 255% between 2012 and 2013.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b="1" dirty="0"/>
              <a:t>Online: </a:t>
            </a:r>
            <a:r>
              <a:rPr lang="en-US" sz="1400" dirty="0"/>
              <a:t>Profit was $221k in the year it was introduced.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E52D7-8FDA-1765-C1F9-D35238922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4168" y="737383"/>
            <a:ext cx="9202993" cy="48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AD592-651A-EB8E-7E01-995BF05D4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6250" r="18196"/>
          <a:stretch/>
        </p:blipFill>
        <p:spPr>
          <a:xfrm>
            <a:off x="305" y="-29874"/>
            <a:ext cx="12191695" cy="6857990"/>
          </a:xfrm>
          <a:prstGeom prst="rect">
            <a:avLst/>
          </a:prstGeom>
        </p:spPr>
      </p:pic>
      <p:sp>
        <p:nvSpPr>
          <p:cNvPr id="4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Is the business making a profit?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6F32A3-BA69-5780-B390-31BC3BBC0822}"/>
              </a:ext>
            </a:extLst>
          </p:cNvPr>
          <p:cNvSpPr txBox="1"/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The business is profitable, especially online, with steady profit growth, but Reseller profitability varies by region and product.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1" dirty="0">
              <a:latin typeface="Söhne"/>
            </a:endParaRPr>
          </a:p>
        </p:txBody>
      </p:sp>
      <p:sp>
        <p:nvSpPr>
          <p:cNvPr id="5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02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FCA9B-8197-51C8-1D6F-1DC6E033F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022" r="-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/>
              <a:t>Pricing &amp; discounting policy analysis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1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the Influence of Discounts on Revenue Trends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Discounted revenue rose by 528.5% from 2011 to 2012 and 136.9% from 2012 to 2013 but remained significantly lower than undiscounted revenue, which was 3873.3% higher in 2011, 1802.6% higher in 2012, and 825.5% higher in 2013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96D209-F048-5AE9-33D5-F53E84CC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6" y="815009"/>
            <a:ext cx="9770164" cy="45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216-6A56-BF6C-2879-01AF97632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r="13102" b="2"/>
          <a:stretch/>
        </p:blipFill>
        <p:spPr>
          <a:xfrm>
            <a:off x="2" y="10"/>
            <a:ext cx="7554138" cy="6857990"/>
          </a:xfrm>
          <a:prstGeom prst="rect">
            <a:avLst/>
          </a:prstGeom>
        </p:spPr>
      </p:pic>
      <p:sp>
        <p:nvSpPr>
          <p:cNvPr id="71" name="Rectangle 65">
            <a:extLst>
              <a:ext uri="{FF2B5EF4-FFF2-40B4-BE49-F238E27FC236}">
                <a16:creationId xmlns:a16="http://schemas.microsoft.com/office/drawing/2014/main" id="{DE28D4FC-A89C-41B9-B0BC-EEAB9142A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753"/>
            <a:ext cx="5710296" cy="5572810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67">
            <a:extLst>
              <a:ext uri="{FF2B5EF4-FFF2-40B4-BE49-F238E27FC236}">
                <a16:creationId xmlns:a16="http://schemas.microsoft.com/office/drawing/2014/main" id="{B6805051-8A71-4806-A860-A20CB668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5988" y="1847088"/>
            <a:ext cx="4226382" cy="0"/>
          </a:xfrm>
          <a:prstGeom prst="line">
            <a:avLst/>
          </a:prstGeom>
          <a:ln w="31750">
            <a:solidFill>
              <a:srgbClr val="F1AF4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989" y="804519"/>
            <a:ext cx="4226381" cy="1049235"/>
          </a:xfrm>
        </p:spPr>
        <p:txBody>
          <a:bodyPr anchor="t">
            <a:normAutofit/>
          </a:bodyPr>
          <a:lstStyle/>
          <a:p>
            <a:r>
              <a:rPr lang="en-US" b="1" cap="none" spc="-300">
                <a:solidFill>
                  <a:srgbClr val="FFFFFE"/>
                </a:solidFill>
                <a:latin typeface="Candara" panose="020E0502030303020204" pitchFamily="34" charset="0"/>
              </a:rPr>
              <a:t>Contents</a:t>
            </a:r>
          </a:p>
        </p:txBody>
      </p:sp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1305989" y="2015732"/>
            <a:ext cx="4226381" cy="402642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buClr>
                <a:srgbClr val="F1AF46"/>
              </a:buClr>
            </a:pPr>
            <a:r>
              <a:rPr lang="en-US" sz="1700" b="1" dirty="0">
                <a:solidFill>
                  <a:srgbClr val="FFFFFE"/>
                </a:solidFill>
                <a:latin typeface="Candara" panose="020E0502030303020204" pitchFamily="34" charset="0"/>
              </a:rPr>
              <a:t>Business Overview </a:t>
            </a:r>
          </a:p>
          <a:p>
            <a:pPr>
              <a:lnSpc>
                <a:spcPct val="110000"/>
              </a:lnSpc>
              <a:buClr>
                <a:srgbClr val="F1AF46"/>
              </a:buClr>
            </a:pPr>
            <a:r>
              <a:rPr lang="en-US" sz="1700" b="1" dirty="0">
                <a:solidFill>
                  <a:srgbClr val="FFFFFE"/>
                </a:solidFill>
                <a:latin typeface="Candara" panose="020E0502030303020204" pitchFamily="34" charset="0"/>
              </a:rPr>
              <a:t>Executive Summary </a:t>
            </a:r>
          </a:p>
          <a:p>
            <a:pPr>
              <a:lnSpc>
                <a:spcPct val="110000"/>
              </a:lnSpc>
              <a:buClr>
                <a:srgbClr val="F1AF46"/>
              </a:buClr>
            </a:pPr>
            <a:r>
              <a:rPr lang="en-US" sz="1700" b="1" dirty="0">
                <a:solidFill>
                  <a:srgbClr val="FFFFFE"/>
                </a:solidFill>
                <a:latin typeface="Candara" panose="020E0502030303020204" pitchFamily="34" charset="0"/>
              </a:rPr>
              <a:t>Financial and Demographics performance </a:t>
            </a:r>
          </a:p>
          <a:p>
            <a:pPr>
              <a:lnSpc>
                <a:spcPct val="110000"/>
              </a:lnSpc>
              <a:buClr>
                <a:srgbClr val="F1AF46"/>
              </a:buClr>
            </a:pPr>
            <a:r>
              <a:rPr lang="en-US" sz="1700" b="1" dirty="0">
                <a:solidFill>
                  <a:srgbClr val="FFFFFE"/>
                </a:solidFill>
                <a:latin typeface="Candara" panose="020E0502030303020204" pitchFamily="34" charset="0"/>
              </a:rPr>
              <a:t>Market Share &amp; Competitors</a:t>
            </a:r>
          </a:p>
          <a:p>
            <a:pPr>
              <a:lnSpc>
                <a:spcPct val="110000"/>
              </a:lnSpc>
              <a:buClr>
                <a:srgbClr val="F1AF46"/>
              </a:buClr>
            </a:pPr>
            <a:r>
              <a:rPr lang="en-US" sz="1700" b="1" dirty="0">
                <a:solidFill>
                  <a:srgbClr val="FFFFFE"/>
                </a:solidFill>
                <a:latin typeface="Candara" panose="020E0502030303020204" pitchFamily="34" charset="0"/>
              </a:rPr>
              <a:t>Market Basket Analysis</a:t>
            </a:r>
          </a:p>
          <a:p>
            <a:pPr>
              <a:lnSpc>
                <a:spcPct val="110000"/>
              </a:lnSpc>
              <a:buClr>
                <a:srgbClr val="F1AF46"/>
              </a:buClr>
            </a:pPr>
            <a:r>
              <a:rPr lang="en-US" sz="1700" b="1" dirty="0">
                <a:solidFill>
                  <a:srgbClr val="FFFFFE"/>
                </a:solidFill>
                <a:latin typeface="Candara" panose="020E0502030303020204" pitchFamily="34" charset="0"/>
              </a:rPr>
              <a:t>5 Years Sales Forecast </a:t>
            </a:r>
          </a:p>
          <a:p>
            <a:pPr>
              <a:lnSpc>
                <a:spcPct val="110000"/>
              </a:lnSpc>
              <a:buClr>
                <a:srgbClr val="F1AF46"/>
              </a:buClr>
            </a:pPr>
            <a:r>
              <a:rPr lang="en-US" sz="1700" b="1" dirty="0">
                <a:solidFill>
                  <a:srgbClr val="FFFFFE"/>
                </a:solidFill>
                <a:latin typeface="Candara" panose="020E0502030303020204" pitchFamily="34" charset="0"/>
              </a:rPr>
              <a:t>AHG Strategy </a:t>
            </a:r>
          </a:p>
          <a:p>
            <a:pPr>
              <a:lnSpc>
                <a:spcPct val="110000"/>
              </a:lnSpc>
              <a:buClr>
                <a:srgbClr val="F1AF46"/>
              </a:buClr>
            </a:pPr>
            <a:r>
              <a:rPr lang="en-US" sz="1700" b="1" dirty="0">
                <a:solidFill>
                  <a:srgbClr val="FFFFFE"/>
                </a:solidFill>
                <a:latin typeface="Candara" panose="020E0502030303020204" pitchFamily="34" charset="0"/>
              </a:rPr>
              <a:t>Conclusion, Recommendations &amp; Acknowledgements </a:t>
            </a:r>
          </a:p>
          <a:p>
            <a:pPr>
              <a:lnSpc>
                <a:spcPct val="110000"/>
              </a:lnSpc>
              <a:buClr>
                <a:srgbClr val="F1AF46"/>
              </a:buClr>
            </a:pPr>
            <a:endParaRPr lang="en-US" sz="1700" dirty="0">
              <a:solidFill>
                <a:srgbClr val="FFFFF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8CF9D-8784-BE5E-0D2B-A7F9D7603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6" r="38397" b="-1"/>
          <a:stretch/>
        </p:blipFill>
        <p:spPr>
          <a:xfrm>
            <a:off x="7554139" y="10"/>
            <a:ext cx="4636321" cy="685799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D7C697F-D1A5-46D7-9077-FD5D1C0F2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4139" y="-680"/>
            <a:ext cx="0" cy="6858003"/>
          </a:xfrm>
          <a:prstGeom prst="line">
            <a:avLst/>
          </a:prstGeom>
          <a:ln w="101600">
            <a:solidFill>
              <a:srgbClr val="00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the Influence of Discounts on revenue Trends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Bikes Revenue without discount contributed 76.69% of the total revenue whereas Bikes with revenue contributed only 5.72%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Accessories Revenue with discount contributed the least to revenue (0.18%)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925DC-5221-508E-6207-C52B4338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8" y="727587"/>
            <a:ext cx="9724103" cy="48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the Influence of Discounts on profit Trends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AHG experienced losses of over $367k in 2012 and $555k in 2013 from discounts, indicating the discount strategy is not beneficial to AHG’s profitability.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C45E3-8558-6D18-6100-16C77220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45" y="973394"/>
            <a:ext cx="9468465" cy="45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5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the Influence of Discounts on profit Trends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﻿At $61k, Clothing had the highest </a:t>
            </a:r>
            <a:r>
              <a:rPr lang="en-US" sz="1400" dirty="0" err="1"/>
              <a:t>ProfitWithDiscount</a:t>
            </a:r>
            <a:r>
              <a:rPr lang="en-US" sz="1400" dirty="0"/>
              <a:t> and is 105.68% higher than Bikes, which has the lowest </a:t>
            </a:r>
            <a:r>
              <a:rPr lang="en-US" sz="1400" dirty="0" err="1"/>
              <a:t>ProfitWithDiscount</a:t>
            </a:r>
            <a:r>
              <a:rPr lang="en-US" sz="1400" dirty="0"/>
              <a:t> at -$1M.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%Contribution of discounted products to overall profits include Accessories: 1.88%, Bikes: -45%, Clothing: 2.54%, and Components: 0.35%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A7CFA-3474-5878-1474-A9EC54F4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9" y="884583"/>
            <a:ext cx="9819861" cy="46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5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FCA9B-8197-51C8-1D6F-1DC6E033F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022" r="-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2000" dirty="0"/>
              <a:t>Pricing &amp; discounting policy analysis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Non-discounted Sales Outperform Discounted Sales, Raising Concerns About the Efficacy of the Discount Strategy.</a:t>
            </a:r>
            <a:br>
              <a:rPr lang="en-US" sz="2000" dirty="0"/>
            </a:br>
            <a:endParaRPr lang="en-US" sz="20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63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bot operating a machine">
            <a:extLst>
              <a:ext uri="{FF2B5EF4-FFF2-40B4-BE49-F238E27FC236}">
                <a16:creationId xmlns:a16="http://schemas.microsoft.com/office/drawing/2014/main" id="{4B45FA76-821B-6559-F71C-97AF70ED5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0" r="-1" b="22358"/>
          <a:stretch/>
        </p:blipFill>
        <p:spPr>
          <a:xfrm>
            <a:off x="305" y="-285745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065511" y="3143250"/>
            <a:ext cx="6832500" cy="1345821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  <a:t>Is </a:t>
            </a:r>
            <a:b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</a:br>
            <a: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  <a:t>there </a:t>
            </a:r>
            <a:b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</a:br>
            <a: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  <a:t>a </a:t>
            </a:r>
            <a:b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</a:br>
            <a: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  <a:t>shift towards the digital?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86ED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3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Is there a shift towards the digital?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316574" y="2521059"/>
            <a:ext cx="38523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﻿Online transactions surged from 533 to 2,007, while Store transactions declined from 186 to 96 between June and November 2013.</a:t>
            </a:r>
          </a:p>
          <a:p>
            <a:pPr algn="ctr"/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 orders increased by 248%, while Store orders dropped by 69% between June and November 2013.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5CFCD-74A6-588D-FF8C-196E2400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16" y="727587"/>
            <a:ext cx="7118555" cy="557489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9A5E49-1140-4446-12B1-A412E6E9AE7C}"/>
              </a:ext>
            </a:extLst>
          </p:cNvPr>
          <p:cNvCxnSpPr>
            <a:cxnSpLocks/>
          </p:cNvCxnSpPr>
          <p:nvPr/>
        </p:nvCxnSpPr>
        <p:spPr>
          <a:xfrm flipV="1">
            <a:off x="9073127" y="973394"/>
            <a:ext cx="0" cy="230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2B329D-4D01-D39C-2A57-28860A596014}"/>
              </a:ext>
            </a:extLst>
          </p:cNvPr>
          <p:cNvCxnSpPr>
            <a:cxnSpLocks/>
          </p:cNvCxnSpPr>
          <p:nvPr/>
        </p:nvCxnSpPr>
        <p:spPr>
          <a:xfrm flipV="1">
            <a:off x="9894523" y="973394"/>
            <a:ext cx="0" cy="230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14297-B260-C991-6C88-FE197B601978}"/>
              </a:ext>
            </a:extLst>
          </p:cNvPr>
          <p:cNvCxnSpPr>
            <a:cxnSpLocks/>
          </p:cNvCxnSpPr>
          <p:nvPr/>
        </p:nvCxnSpPr>
        <p:spPr>
          <a:xfrm flipV="1">
            <a:off x="9182867" y="1445342"/>
            <a:ext cx="551068" cy="267617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A78C2B-423F-50B1-6B1B-3F4574EE30BA}"/>
              </a:ext>
            </a:extLst>
          </p:cNvPr>
          <p:cNvSpPr txBox="1"/>
          <p:nvPr/>
        </p:nvSpPr>
        <p:spPr>
          <a:xfrm>
            <a:off x="9202531" y="1348318"/>
            <a:ext cx="5320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badi" panose="020B0604020104020204" pitchFamily="34" charset="0"/>
              </a:rPr>
              <a:t>277%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B47A2-C0AB-580E-EE86-E5D24CD85184}"/>
              </a:ext>
            </a:extLst>
          </p:cNvPr>
          <p:cNvSpPr txBox="1"/>
          <p:nvPr/>
        </p:nvSpPr>
        <p:spPr>
          <a:xfrm>
            <a:off x="8743414" y="862480"/>
            <a:ext cx="740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June 2013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70A6FC-BBC9-9EA0-A1FC-14F716844E0A}"/>
              </a:ext>
            </a:extLst>
          </p:cNvPr>
          <p:cNvSpPr txBox="1"/>
          <p:nvPr/>
        </p:nvSpPr>
        <p:spPr>
          <a:xfrm>
            <a:off x="9527065" y="848785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9BD0C8-184D-700F-7452-7FA7D341C6E9}"/>
              </a:ext>
            </a:extLst>
          </p:cNvPr>
          <p:cNvCxnSpPr>
            <a:cxnSpLocks/>
          </p:cNvCxnSpPr>
          <p:nvPr/>
        </p:nvCxnSpPr>
        <p:spPr>
          <a:xfrm flipH="1">
            <a:off x="9945425" y="2711207"/>
            <a:ext cx="132827" cy="23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EC148-0BDA-62E9-6C63-7C0438FEFB01}"/>
              </a:ext>
            </a:extLst>
          </p:cNvPr>
          <p:cNvSpPr txBox="1"/>
          <p:nvPr/>
        </p:nvSpPr>
        <p:spPr>
          <a:xfrm>
            <a:off x="9945425" y="2528472"/>
            <a:ext cx="443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48%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18A038-558B-E600-A05C-95DF66E491F2}"/>
              </a:ext>
            </a:extLst>
          </p:cNvPr>
          <p:cNvCxnSpPr>
            <a:cxnSpLocks/>
          </p:cNvCxnSpPr>
          <p:nvPr/>
        </p:nvCxnSpPr>
        <p:spPr>
          <a:xfrm flipH="1" flipV="1">
            <a:off x="9073127" y="3972232"/>
            <a:ext cx="19875" cy="202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ECF4CD-DEE1-C5A5-EA25-964ACA66BD1D}"/>
              </a:ext>
            </a:extLst>
          </p:cNvPr>
          <p:cNvCxnSpPr>
            <a:cxnSpLocks/>
          </p:cNvCxnSpPr>
          <p:nvPr/>
        </p:nvCxnSpPr>
        <p:spPr>
          <a:xfrm flipH="1" flipV="1">
            <a:off x="9869540" y="4034982"/>
            <a:ext cx="24983" cy="1849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D80E7-24E1-422B-D3B4-BDECDE733D4A}"/>
              </a:ext>
            </a:extLst>
          </p:cNvPr>
          <p:cNvSpPr txBox="1"/>
          <p:nvPr/>
        </p:nvSpPr>
        <p:spPr>
          <a:xfrm>
            <a:off x="8741472" y="3797548"/>
            <a:ext cx="740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June 2013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A8629-F945-A15C-F604-F646C9DD21DF}"/>
              </a:ext>
            </a:extLst>
          </p:cNvPr>
          <p:cNvSpPr txBox="1"/>
          <p:nvPr/>
        </p:nvSpPr>
        <p:spPr>
          <a:xfrm>
            <a:off x="9527065" y="3804150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4BC419-0539-B4B2-D8BE-4392D50FDB76}"/>
              </a:ext>
            </a:extLst>
          </p:cNvPr>
          <p:cNvCxnSpPr>
            <a:cxnSpLocks/>
          </p:cNvCxnSpPr>
          <p:nvPr/>
        </p:nvCxnSpPr>
        <p:spPr>
          <a:xfrm>
            <a:off x="9219979" y="4163273"/>
            <a:ext cx="409356" cy="33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091A5B-2712-A5AA-551C-E029354D846C}"/>
              </a:ext>
            </a:extLst>
          </p:cNvPr>
          <p:cNvSpPr txBox="1"/>
          <p:nvPr/>
        </p:nvSpPr>
        <p:spPr>
          <a:xfrm>
            <a:off x="9343348" y="4133670"/>
            <a:ext cx="479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69%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74D3BA-4C8D-09B5-D19C-7B0B321033BE}"/>
              </a:ext>
            </a:extLst>
          </p:cNvPr>
          <p:cNvCxnSpPr>
            <a:cxnSpLocks/>
          </p:cNvCxnSpPr>
          <p:nvPr/>
        </p:nvCxnSpPr>
        <p:spPr>
          <a:xfrm flipV="1">
            <a:off x="9162006" y="5260752"/>
            <a:ext cx="571929" cy="14547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206D0D-7306-85D6-4581-B7A21A4CBD14}"/>
              </a:ext>
            </a:extLst>
          </p:cNvPr>
          <p:cNvSpPr txBox="1"/>
          <p:nvPr/>
        </p:nvSpPr>
        <p:spPr>
          <a:xfrm>
            <a:off x="9181858" y="5126179"/>
            <a:ext cx="546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badi" panose="020B0604020104020204" pitchFamily="34" charset="0"/>
              </a:rPr>
              <a:t>248%</a:t>
            </a:r>
          </a:p>
        </p:txBody>
      </p:sp>
    </p:spTree>
    <p:extLst>
      <p:ext uri="{BB962C8B-B14F-4D97-AF65-F5344CB8AC3E}">
        <p14:creationId xmlns:p14="http://schemas.microsoft.com/office/powerpoint/2010/main" val="22590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Is there a shift towards the digital?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316574" y="2521059"/>
            <a:ext cx="385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﻿Accessories and clothing were introduced in May 2013 and by July 2013 their revenues had increased by 5,401.8% and 7,836% respectively.</a:t>
            </a:r>
          </a:p>
          <a:p>
            <a:pPr algn="ctr"/>
            <a:endParaRPr lang="en-US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2B329D-4D01-D39C-2A57-28860A596014}"/>
              </a:ext>
            </a:extLst>
          </p:cNvPr>
          <p:cNvCxnSpPr>
            <a:cxnSpLocks/>
          </p:cNvCxnSpPr>
          <p:nvPr/>
        </p:nvCxnSpPr>
        <p:spPr>
          <a:xfrm flipV="1">
            <a:off x="9894523" y="973394"/>
            <a:ext cx="0" cy="230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70A6FC-BBC9-9EA0-A1FC-14F716844E0A}"/>
              </a:ext>
            </a:extLst>
          </p:cNvPr>
          <p:cNvSpPr txBox="1"/>
          <p:nvPr/>
        </p:nvSpPr>
        <p:spPr>
          <a:xfrm>
            <a:off x="9527065" y="848785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9BD0C8-184D-700F-7452-7FA7D341C6E9}"/>
              </a:ext>
            </a:extLst>
          </p:cNvPr>
          <p:cNvCxnSpPr>
            <a:cxnSpLocks/>
          </p:cNvCxnSpPr>
          <p:nvPr/>
        </p:nvCxnSpPr>
        <p:spPr>
          <a:xfrm flipH="1">
            <a:off x="9945425" y="2711207"/>
            <a:ext cx="132827" cy="23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EC148-0BDA-62E9-6C63-7C0438FEFB01}"/>
              </a:ext>
            </a:extLst>
          </p:cNvPr>
          <p:cNvSpPr txBox="1"/>
          <p:nvPr/>
        </p:nvSpPr>
        <p:spPr>
          <a:xfrm>
            <a:off x="9945425" y="2528472"/>
            <a:ext cx="443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48%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18A038-558B-E600-A05C-95DF66E491F2}"/>
              </a:ext>
            </a:extLst>
          </p:cNvPr>
          <p:cNvCxnSpPr>
            <a:cxnSpLocks/>
          </p:cNvCxnSpPr>
          <p:nvPr/>
        </p:nvCxnSpPr>
        <p:spPr>
          <a:xfrm flipH="1" flipV="1">
            <a:off x="9073127" y="3972232"/>
            <a:ext cx="19875" cy="202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ECF4CD-DEE1-C5A5-EA25-964ACA66BD1D}"/>
              </a:ext>
            </a:extLst>
          </p:cNvPr>
          <p:cNvCxnSpPr>
            <a:cxnSpLocks/>
          </p:cNvCxnSpPr>
          <p:nvPr/>
        </p:nvCxnSpPr>
        <p:spPr>
          <a:xfrm flipH="1" flipV="1">
            <a:off x="9869540" y="4034982"/>
            <a:ext cx="24983" cy="1849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D80E7-24E1-422B-D3B4-BDECDE733D4A}"/>
              </a:ext>
            </a:extLst>
          </p:cNvPr>
          <p:cNvSpPr txBox="1"/>
          <p:nvPr/>
        </p:nvSpPr>
        <p:spPr>
          <a:xfrm>
            <a:off x="8741472" y="3797548"/>
            <a:ext cx="740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June 2013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A8629-F945-A15C-F604-F646C9DD21DF}"/>
              </a:ext>
            </a:extLst>
          </p:cNvPr>
          <p:cNvSpPr txBox="1"/>
          <p:nvPr/>
        </p:nvSpPr>
        <p:spPr>
          <a:xfrm>
            <a:off x="9527065" y="3804150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4BC419-0539-B4B2-D8BE-4392D50FDB76}"/>
              </a:ext>
            </a:extLst>
          </p:cNvPr>
          <p:cNvCxnSpPr>
            <a:cxnSpLocks/>
          </p:cNvCxnSpPr>
          <p:nvPr/>
        </p:nvCxnSpPr>
        <p:spPr>
          <a:xfrm>
            <a:off x="9219979" y="4163273"/>
            <a:ext cx="409356" cy="33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091A5B-2712-A5AA-551C-E029354D846C}"/>
              </a:ext>
            </a:extLst>
          </p:cNvPr>
          <p:cNvSpPr txBox="1"/>
          <p:nvPr/>
        </p:nvSpPr>
        <p:spPr>
          <a:xfrm>
            <a:off x="9343348" y="4133670"/>
            <a:ext cx="479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69%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74D3BA-4C8D-09B5-D19C-7B0B321033BE}"/>
              </a:ext>
            </a:extLst>
          </p:cNvPr>
          <p:cNvCxnSpPr>
            <a:cxnSpLocks/>
          </p:cNvCxnSpPr>
          <p:nvPr/>
        </p:nvCxnSpPr>
        <p:spPr>
          <a:xfrm flipV="1">
            <a:off x="9162006" y="5260752"/>
            <a:ext cx="571929" cy="14547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206D0D-7306-85D6-4581-B7A21A4CBD14}"/>
              </a:ext>
            </a:extLst>
          </p:cNvPr>
          <p:cNvSpPr txBox="1"/>
          <p:nvPr/>
        </p:nvSpPr>
        <p:spPr>
          <a:xfrm>
            <a:off x="9181858" y="5126179"/>
            <a:ext cx="546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badi" panose="020B0604020104020204" pitchFamily="34" charset="0"/>
              </a:rPr>
              <a:t>248%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F6289-44DF-DE5F-761B-8E5839B0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88" y="598546"/>
            <a:ext cx="7490238" cy="608738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E294E8-5C11-3D87-D81E-595A42A97959}"/>
              </a:ext>
            </a:extLst>
          </p:cNvPr>
          <p:cNvCxnSpPr>
            <a:cxnSpLocks/>
          </p:cNvCxnSpPr>
          <p:nvPr/>
        </p:nvCxnSpPr>
        <p:spPr>
          <a:xfrm>
            <a:off x="9481884" y="973394"/>
            <a:ext cx="147450" cy="3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62F0C8-2AB5-3D5E-BDE6-2E6424A30980}"/>
              </a:ext>
            </a:extLst>
          </p:cNvPr>
          <p:cNvCxnSpPr>
            <a:cxnSpLocks/>
          </p:cNvCxnSpPr>
          <p:nvPr/>
        </p:nvCxnSpPr>
        <p:spPr>
          <a:xfrm>
            <a:off x="10261981" y="2499173"/>
            <a:ext cx="251126" cy="56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B2CBE6-8AF0-62DE-2691-371E5B7FD50A}"/>
              </a:ext>
            </a:extLst>
          </p:cNvPr>
          <p:cNvCxnSpPr>
            <a:cxnSpLocks/>
          </p:cNvCxnSpPr>
          <p:nvPr/>
        </p:nvCxnSpPr>
        <p:spPr>
          <a:xfrm>
            <a:off x="9246466" y="4081385"/>
            <a:ext cx="387565" cy="63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0649DE-DD37-68D2-ECA8-DD6161C8F7B1}"/>
              </a:ext>
            </a:extLst>
          </p:cNvPr>
          <p:cNvSpPr/>
          <p:nvPr/>
        </p:nvSpPr>
        <p:spPr>
          <a:xfrm>
            <a:off x="4798142" y="5555226"/>
            <a:ext cx="6951406" cy="7472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73E6F8-22FC-2280-250E-D8AB813E9EE9}"/>
              </a:ext>
            </a:extLst>
          </p:cNvPr>
          <p:cNvSpPr txBox="1"/>
          <p:nvPr/>
        </p:nvSpPr>
        <p:spPr>
          <a:xfrm>
            <a:off x="7059982" y="5491584"/>
            <a:ext cx="448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New market opportunity for Online channel</a:t>
            </a:r>
            <a:r>
              <a:rPr lang="en-US" b="1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763C26-12DA-47CC-767D-5EDC81FC7CC2}"/>
              </a:ext>
            </a:extLst>
          </p:cNvPr>
          <p:cNvSpPr txBox="1"/>
          <p:nvPr/>
        </p:nvSpPr>
        <p:spPr>
          <a:xfrm>
            <a:off x="9162006" y="727587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24E89B-8A2E-931B-CEA9-2D7AC80382A1}"/>
              </a:ext>
            </a:extLst>
          </p:cNvPr>
          <p:cNvSpPr txBox="1"/>
          <p:nvPr/>
        </p:nvSpPr>
        <p:spPr>
          <a:xfrm>
            <a:off x="9894522" y="2266910"/>
            <a:ext cx="979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Nov 2013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7C68F5-C5E9-A644-9E50-BE666ABF22CF}"/>
              </a:ext>
            </a:extLst>
          </p:cNvPr>
          <p:cNvSpPr txBox="1"/>
          <p:nvPr/>
        </p:nvSpPr>
        <p:spPr>
          <a:xfrm>
            <a:off x="8782057" y="3859456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</p:spTree>
    <p:extLst>
      <p:ext uri="{BB962C8B-B14F-4D97-AF65-F5344CB8AC3E}">
        <p14:creationId xmlns:p14="http://schemas.microsoft.com/office/powerpoint/2010/main" val="121656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bot operating a machine">
            <a:extLst>
              <a:ext uri="{FF2B5EF4-FFF2-40B4-BE49-F238E27FC236}">
                <a16:creationId xmlns:a16="http://schemas.microsoft.com/office/drawing/2014/main" id="{4B45FA76-821B-6559-F71C-97AF70ED5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0" r="-1" b="22358"/>
          <a:stretch/>
        </p:blipFill>
        <p:spPr>
          <a:xfrm>
            <a:off x="305" y="-276220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065511" y="3143250"/>
            <a:ext cx="6832500" cy="1345821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  <a:t>Is </a:t>
            </a:r>
            <a:b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</a:br>
            <a: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  <a:t>there </a:t>
            </a:r>
            <a:b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</a:br>
            <a: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  <a:t>a </a:t>
            </a:r>
            <a:b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</a:br>
            <a:r>
              <a:rPr lang="en-US" sz="1800" b="1" dirty="0">
                <a:solidFill>
                  <a:srgbClr val="FFFFFE"/>
                </a:solidFill>
                <a:latin typeface="Candara" panose="020E0502030303020204" pitchFamily="34" charset="0"/>
              </a:rPr>
              <a:t>shift towards the digital?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86ED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744147-A51E-8C1B-E763-0E9D1B143A89}"/>
              </a:ext>
            </a:extLst>
          </p:cNvPr>
          <p:cNvSpPr txBox="1"/>
          <p:nvPr/>
        </p:nvSpPr>
        <p:spPr>
          <a:xfrm>
            <a:off x="4065509" y="4766755"/>
            <a:ext cx="6172200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 dirty="0">
                <a:solidFill>
                  <a:srgbClr val="00B050"/>
                </a:solidFill>
                <a:latin typeface="Candara" panose="020E0502030303020204" pitchFamily="34" charset="0"/>
              </a:rPr>
              <a:t>YES, </a:t>
            </a:r>
            <a:r>
              <a:rPr lang="en-US" sz="1800" b="1" i="0" dirty="0">
                <a:solidFill>
                  <a:srgbClr val="00B050"/>
                </a:solidFill>
                <a:effectLst/>
                <a:latin typeface="Candara" panose="020E0502030303020204" pitchFamily="34" charset="0"/>
              </a:rPr>
              <a:t>there has been a significant shift toward 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online</a:t>
            </a:r>
            <a:r>
              <a:rPr lang="en-US" sz="1800" b="1" i="0" dirty="0">
                <a:solidFill>
                  <a:srgbClr val="00B050"/>
                </a:solidFill>
                <a:effectLst/>
                <a:latin typeface="Candara" panose="020E0502030303020204" pitchFamily="34" charset="0"/>
              </a:rPr>
              <a:t> channels compared to 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Resellers</a:t>
            </a:r>
            <a:r>
              <a:rPr lang="en-US" sz="1800" b="1" i="0" dirty="0">
                <a:solidFill>
                  <a:srgbClr val="00B050"/>
                </a:solidFill>
                <a:effectLst/>
                <a:latin typeface="Candara" panose="020E0502030303020204" pitchFamily="34" charset="0"/>
              </a:rPr>
              <a:t> over the years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5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9301" y="1474969"/>
            <a:ext cx="3001311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400" b="1" dirty="0"/>
              <a:t>Online customer demographics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DB38023-4BC6-2C1E-2BE3-EDB2ACCB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45" y="881654"/>
            <a:ext cx="6928305" cy="44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Online customer demographics: gender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316574" y="2521059"/>
            <a:ext cx="38523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﻿Females increased by 132.8% between 2011 and 2012 and 276.7% between 2012 and 2013.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algn="ctr"/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Males increased by 124% between 2011 and 2012 and 292% between 2012 and 2013.</a:t>
            </a:r>
          </a:p>
          <a:p>
            <a:pPr algn="ctr"/>
            <a:endParaRPr lang="en-US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2B329D-4D01-D39C-2A57-28860A596014}"/>
              </a:ext>
            </a:extLst>
          </p:cNvPr>
          <p:cNvCxnSpPr>
            <a:cxnSpLocks/>
          </p:cNvCxnSpPr>
          <p:nvPr/>
        </p:nvCxnSpPr>
        <p:spPr>
          <a:xfrm flipV="1">
            <a:off x="9894523" y="973394"/>
            <a:ext cx="0" cy="230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70A6FC-BBC9-9EA0-A1FC-14F716844E0A}"/>
              </a:ext>
            </a:extLst>
          </p:cNvPr>
          <p:cNvSpPr txBox="1"/>
          <p:nvPr/>
        </p:nvSpPr>
        <p:spPr>
          <a:xfrm>
            <a:off x="9527065" y="848785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9BD0C8-184D-700F-7452-7FA7D341C6E9}"/>
              </a:ext>
            </a:extLst>
          </p:cNvPr>
          <p:cNvCxnSpPr>
            <a:cxnSpLocks/>
          </p:cNvCxnSpPr>
          <p:nvPr/>
        </p:nvCxnSpPr>
        <p:spPr>
          <a:xfrm flipH="1">
            <a:off x="9945425" y="2711207"/>
            <a:ext cx="132827" cy="23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EC148-0BDA-62E9-6C63-7C0438FEFB01}"/>
              </a:ext>
            </a:extLst>
          </p:cNvPr>
          <p:cNvSpPr txBox="1"/>
          <p:nvPr/>
        </p:nvSpPr>
        <p:spPr>
          <a:xfrm>
            <a:off x="9945425" y="2528472"/>
            <a:ext cx="443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48%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18A038-558B-E600-A05C-95DF66E491F2}"/>
              </a:ext>
            </a:extLst>
          </p:cNvPr>
          <p:cNvCxnSpPr>
            <a:cxnSpLocks/>
          </p:cNvCxnSpPr>
          <p:nvPr/>
        </p:nvCxnSpPr>
        <p:spPr>
          <a:xfrm flipH="1" flipV="1">
            <a:off x="9073127" y="3972232"/>
            <a:ext cx="19875" cy="202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ECF4CD-DEE1-C5A5-EA25-964ACA66BD1D}"/>
              </a:ext>
            </a:extLst>
          </p:cNvPr>
          <p:cNvCxnSpPr>
            <a:cxnSpLocks/>
          </p:cNvCxnSpPr>
          <p:nvPr/>
        </p:nvCxnSpPr>
        <p:spPr>
          <a:xfrm flipH="1" flipV="1">
            <a:off x="9869540" y="4034982"/>
            <a:ext cx="24983" cy="1849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D80E7-24E1-422B-D3B4-BDECDE733D4A}"/>
              </a:ext>
            </a:extLst>
          </p:cNvPr>
          <p:cNvSpPr txBox="1"/>
          <p:nvPr/>
        </p:nvSpPr>
        <p:spPr>
          <a:xfrm>
            <a:off x="8741472" y="3797548"/>
            <a:ext cx="740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June 2013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A8629-F945-A15C-F604-F646C9DD21DF}"/>
              </a:ext>
            </a:extLst>
          </p:cNvPr>
          <p:cNvSpPr txBox="1"/>
          <p:nvPr/>
        </p:nvSpPr>
        <p:spPr>
          <a:xfrm>
            <a:off x="9527065" y="3804150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4BC419-0539-B4B2-D8BE-4392D50FDB76}"/>
              </a:ext>
            </a:extLst>
          </p:cNvPr>
          <p:cNvCxnSpPr>
            <a:cxnSpLocks/>
          </p:cNvCxnSpPr>
          <p:nvPr/>
        </p:nvCxnSpPr>
        <p:spPr>
          <a:xfrm>
            <a:off x="9219979" y="4163273"/>
            <a:ext cx="409356" cy="33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091A5B-2712-A5AA-551C-E029354D846C}"/>
              </a:ext>
            </a:extLst>
          </p:cNvPr>
          <p:cNvSpPr txBox="1"/>
          <p:nvPr/>
        </p:nvSpPr>
        <p:spPr>
          <a:xfrm>
            <a:off x="9343348" y="4133670"/>
            <a:ext cx="479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69%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74D3BA-4C8D-09B5-D19C-7B0B321033BE}"/>
              </a:ext>
            </a:extLst>
          </p:cNvPr>
          <p:cNvCxnSpPr>
            <a:cxnSpLocks/>
          </p:cNvCxnSpPr>
          <p:nvPr/>
        </p:nvCxnSpPr>
        <p:spPr>
          <a:xfrm flipV="1">
            <a:off x="9162006" y="5260752"/>
            <a:ext cx="571929" cy="14547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206D0D-7306-85D6-4581-B7A21A4CBD14}"/>
              </a:ext>
            </a:extLst>
          </p:cNvPr>
          <p:cNvSpPr txBox="1"/>
          <p:nvPr/>
        </p:nvSpPr>
        <p:spPr>
          <a:xfrm>
            <a:off x="9181858" y="5126179"/>
            <a:ext cx="546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badi" panose="020B0604020104020204" pitchFamily="34" charset="0"/>
              </a:rPr>
              <a:t>248%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E294E8-5C11-3D87-D81E-595A42A97959}"/>
              </a:ext>
            </a:extLst>
          </p:cNvPr>
          <p:cNvCxnSpPr>
            <a:cxnSpLocks/>
          </p:cNvCxnSpPr>
          <p:nvPr/>
        </p:nvCxnSpPr>
        <p:spPr>
          <a:xfrm>
            <a:off x="9481884" y="973394"/>
            <a:ext cx="147450" cy="3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62F0C8-2AB5-3D5E-BDE6-2E6424A30980}"/>
              </a:ext>
            </a:extLst>
          </p:cNvPr>
          <p:cNvCxnSpPr>
            <a:cxnSpLocks/>
          </p:cNvCxnSpPr>
          <p:nvPr/>
        </p:nvCxnSpPr>
        <p:spPr>
          <a:xfrm>
            <a:off x="10261981" y="2499173"/>
            <a:ext cx="251126" cy="56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B2CBE6-8AF0-62DE-2691-371E5B7FD50A}"/>
              </a:ext>
            </a:extLst>
          </p:cNvPr>
          <p:cNvCxnSpPr>
            <a:cxnSpLocks/>
          </p:cNvCxnSpPr>
          <p:nvPr/>
        </p:nvCxnSpPr>
        <p:spPr>
          <a:xfrm>
            <a:off x="9246466" y="4081385"/>
            <a:ext cx="387565" cy="63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0649DE-DD37-68D2-ECA8-DD6161C8F7B1}"/>
              </a:ext>
            </a:extLst>
          </p:cNvPr>
          <p:cNvSpPr/>
          <p:nvPr/>
        </p:nvSpPr>
        <p:spPr>
          <a:xfrm>
            <a:off x="4798142" y="5555226"/>
            <a:ext cx="6951406" cy="7472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73E6F8-22FC-2280-250E-D8AB813E9EE9}"/>
              </a:ext>
            </a:extLst>
          </p:cNvPr>
          <p:cNvSpPr txBox="1"/>
          <p:nvPr/>
        </p:nvSpPr>
        <p:spPr>
          <a:xfrm>
            <a:off x="7059982" y="5491584"/>
            <a:ext cx="448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New market opportunity for Online channel</a:t>
            </a:r>
            <a:r>
              <a:rPr lang="en-US" b="1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763C26-12DA-47CC-767D-5EDC81FC7CC2}"/>
              </a:ext>
            </a:extLst>
          </p:cNvPr>
          <p:cNvSpPr txBox="1"/>
          <p:nvPr/>
        </p:nvSpPr>
        <p:spPr>
          <a:xfrm>
            <a:off x="9162006" y="727587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24E89B-8A2E-931B-CEA9-2D7AC80382A1}"/>
              </a:ext>
            </a:extLst>
          </p:cNvPr>
          <p:cNvSpPr txBox="1"/>
          <p:nvPr/>
        </p:nvSpPr>
        <p:spPr>
          <a:xfrm>
            <a:off x="9894522" y="2266910"/>
            <a:ext cx="979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Nov 2013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7C68F5-C5E9-A644-9E50-BE666ABF22CF}"/>
              </a:ext>
            </a:extLst>
          </p:cNvPr>
          <p:cNvSpPr txBox="1"/>
          <p:nvPr/>
        </p:nvSpPr>
        <p:spPr>
          <a:xfrm>
            <a:off x="8782057" y="3859456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53DEE-2056-FD1B-10AD-8A5DC74F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287" y="727587"/>
            <a:ext cx="7580139" cy="5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416B6B-F27B-56EF-AF34-CBC726608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</a:blip>
          <a:srcRect t="2673" r="-1" b="22074"/>
          <a:stretch/>
        </p:blipFill>
        <p:spPr>
          <a:xfrm>
            <a:off x="305" y="9535"/>
            <a:ext cx="1219169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/>
              <a:t>Business Overview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4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Online customer demographics: marital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316574" y="2521059"/>
            <a:ext cx="38523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Married increased by 141% between 2011 and 2012 and 310% between 2012 and 2013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algn="ctr"/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Singles increased by 117% between 2011 and 2012 and 258% between 2012 and 2013</a:t>
            </a:r>
          </a:p>
          <a:p>
            <a:pPr algn="ctr"/>
            <a:endParaRPr lang="en-US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2B329D-4D01-D39C-2A57-28860A596014}"/>
              </a:ext>
            </a:extLst>
          </p:cNvPr>
          <p:cNvCxnSpPr>
            <a:cxnSpLocks/>
          </p:cNvCxnSpPr>
          <p:nvPr/>
        </p:nvCxnSpPr>
        <p:spPr>
          <a:xfrm flipV="1">
            <a:off x="9894523" y="973394"/>
            <a:ext cx="0" cy="230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70A6FC-BBC9-9EA0-A1FC-14F716844E0A}"/>
              </a:ext>
            </a:extLst>
          </p:cNvPr>
          <p:cNvSpPr txBox="1"/>
          <p:nvPr/>
        </p:nvSpPr>
        <p:spPr>
          <a:xfrm>
            <a:off x="9527065" y="848785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9BD0C8-184D-700F-7452-7FA7D341C6E9}"/>
              </a:ext>
            </a:extLst>
          </p:cNvPr>
          <p:cNvCxnSpPr>
            <a:cxnSpLocks/>
          </p:cNvCxnSpPr>
          <p:nvPr/>
        </p:nvCxnSpPr>
        <p:spPr>
          <a:xfrm flipH="1">
            <a:off x="9945425" y="2711207"/>
            <a:ext cx="132827" cy="23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EC148-0BDA-62E9-6C63-7C0438FEFB01}"/>
              </a:ext>
            </a:extLst>
          </p:cNvPr>
          <p:cNvSpPr txBox="1"/>
          <p:nvPr/>
        </p:nvSpPr>
        <p:spPr>
          <a:xfrm>
            <a:off x="9945425" y="2528472"/>
            <a:ext cx="443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48%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18A038-558B-E600-A05C-95DF66E491F2}"/>
              </a:ext>
            </a:extLst>
          </p:cNvPr>
          <p:cNvCxnSpPr>
            <a:cxnSpLocks/>
          </p:cNvCxnSpPr>
          <p:nvPr/>
        </p:nvCxnSpPr>
        <p:spPr>
          <a:xfrm flipH="1" flipV="1">
            <a:off x="9073127" y="3972232"/>
            <a:ext cx="19875" cy="202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ECF4CD-DEE1-C5A5-EA25-964ACA66BD1D}"/>
              </a:ext>
            </a:extLst>
          </p:cNvPr>
          <p:cNvCxnSpPr>
            <a:cxnSpLocks/>
          </p:cNvCxnSpPr>
          <p:nvPr/>
        </p:nvCxnSpPr>
        <p:spPr>
          <a:xfrm flipH="1" flipV="1">
            <a:off x="9869540" y="4034982"/>
            <a:ext cx="24983" cy="1849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D80E7-24E1-422B-D3B4-BDECDE733D4A}"/>
              </a:ext>
            </a:extLst>
          </p:cNvPr>
          <p:cNvSpPr txBox="1"/>
          <p:nvPr/>
        </p:nvSpPr>
        <p:spPr>
          <a:xfrm>
            <a:off x="8741472" y="3797548"/>
            <a:ext cx="740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June 2013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A8629-F945-A15C-F604-F646C9DD21DF}"/>
              </a:ext>
            </a:extLst>
          </p:cNvPr>
          <p:cNvSpPr txBox="1"/>
          <p:nvPr/>
        </p:nvSpPr>
        <p:spPr>
          <a:xfrm>
            <a:off x="9527065" y="3804150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4BC419-0539-B4B2-D8BE-4392D50FDB76}"/>
              </a:ext>
            </a:extLst>
          </p:cNvPr>
          <p:cNvCxnSpPr>
            <a:cxnSpLocks/>
          </p:cNvCxnSpPr>
          <p:nvPr/>
        </p:nvCxnSpPr>
        <p:spPr>
          <a:xfrm>
            <a:off x="9219979" y="4163273"/>
            <a:ext cx="409356" cy="33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091A5B-2712-A5AA-551C-E029354D846C}"/>
              </a:ext>
            </a:extLst>
          </p:cNvPr>
          <p:cNvSpPr txBox="1"/>
          <p:nvPr/>
        </p:nvSpPr>
        <p:spPr>
          <a:xfrm>
            <a:off x="9343348" y="4133670"/>
            <a:ext cx="479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69%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74D3BA-4C8D-09B5-D19C-7B0B321033BE}"/>
              </a:ext>
            </a:extLst>
          </p:cNvPr>
          <p:cNvCxnSpPr>
            <a:cxnSpLocks/>
          </p:cNvCxnSpPr>
          <p:nvPr/>
        </p:nvCxnSpPr>
        <p:spPr>
          <a:xfrm flipV="1">
            <a:off x="9162006" y="5260752"/>
            <a:ext cx="571929" cy="14547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206D0D-7306-85D6-4581-B7A21A4CBD14}"/>
              </a:ext>
            </a:extLst>
          </p:cNvPr>
          <p:cNvSpPr txBox="1"/>
          <p:nvPr/>
        </p:nvSpPr>
        <p:spPr>
          <a:xfrm>
            <a:off x="9181858" y="5126179"/>
            <a:ext cx="546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badi" panose="020B0604020104020204" pitchFamily="34" charset="0"/>
              </a:rPr>
              <a:t>248%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E294E8-5C11-3D87-D81E-595A42A97959}"/>
              </a:ext>
            </a:extLst>
          </p:cNvPr>
          <p:cNvCxnSpPr>
            <a:cxnSpLocks/>
          </p:cNvCxnSpPr>
          <p:nvPr/>
        </p:nvCxnSpPr>
        <p:spPr>
          <a:xfrm>
            <a:off x="9481884" y="973394"/>
            <a:ext cx="147450" cy="3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62F0C8-2AB5-3D5E-BDE6-2E6424A30980}"/>
              </a:ext>
            </a:extLst>
          </p:cNvPr>
          <p:cNvCxnSpPr>
            <a:cxnSpLocks/>
          </p:cNvCxnSpPr>
          <p:nvPr/>
        </p:nvCxnSpPr>
        <p:spPr>
          <a:xfrm>
            <a:off x="10261981" y="2499173"/>
            <a:ext cx="251126" cy="56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B2CBE6-8AF0-62DE-2691-371E5B7FD50A}"/>
              </a:ext>
            </a:extLst>
          </p:cNvPr>
          <p:cNvCxnSpPr>
            <a:cxnSpLocks/>
          </p:cNvCxnSpPr>
          <p:nvPr/>
        </p:nvCxnSpPr>
        <p:spPr>
          <a:xfrm>
            <a:off x="9246466" y="4081385"/>
            <a:ext cx="387565" cy="63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0649DE-DD37-68D2-ECA8-DD6161C8F7B1}"/>
              </a:ext>
            </a:extLst>
          </p:cNvPr>
          <p:cNvSpPr/>
          <p:nvPr/>
        </p:nvSpPr>
        <p:spPr>
          <a:xfrm>
            <a:off x="4798142" y="5555226"/>
            <a:ext cx="6951406" cy="7472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73E6F8-22FC-2280-250E-D8AB813E9EE9}"/>
              </a:ext>
            </a:extLst>
          </p:cNvPr>
          <p:cNvSpPr txBox="1"/>
          <p:nvPr/>
        </p:nvSpPr>
        <p:spPr>
          <a:xfrm>
            <a:off x="7059982" y="5491584"/>
            <a:ext cx="448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New market opportunity for Online channel</a:t>
            </a:r>
            <a:r>
              <a:rPr lang="en-US" b="1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763C26-12DA-47CC-767D-5EDC81FC7CC2}"/>
              </a:ext>
            </a:extLst>
          </p:cNvPr>
          <p:cNvSpPr txBox="1"/>
          <p:nvPr/>
        </p:nvSpPr>
        <p:spPr>
          <a:xfrm>
            <a:off x="9162006" y="727587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24E89B-8A2E-931B-CEA9-2D7AC80382A1}"/>
              </a:ext>
            </a:extLst>
          </p:cNvPr>
          <p:cNvSpPr txBox="1"/>
          <p:nvPr/>
        </p:nvSpPr>
        <p:spPr>
          <a:xfrm>
            <a:off x="9894522" y="2266910"/>
            <a:ext cx="979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Nov 2013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7C68F5-C5E9-A644-9E50-BE666ABF22CF}"/>
              </a:ext>
            </a:extLst>
          </p:cNvPr>
          <p:cNvSpPr txBox="1"/>
          <p:nvPr/>
        </p:nvSpPr>
        <p:spPr>
          <a:xfrm>
            <a:off x="8782057" y="3859456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97B68-00D0-493F-2148-033B6F3E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29" y="727586"/>
            <a:ext cx="7568897" cy="57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9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Online customer demographics: education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316574" y="2521059"/>
            <a:ext cx="38523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Bachelor's degree attainment surged, with a remarkable 106% growth from 2011 to 2012 and an even more impressive 283% increase from 2012 to 2013.</a:t>
            </a:r>
          </a:p>
          <a:p>
            <a:pPr algn="ctr"/>
            <a:endParaRPr lang="en-US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2B329D-4D01-D39C-2A57-28860A596014}"/>
              </a:ext>
            </a:extLst>
          </p:cNvPr>
          <p:cNvCxnSpPr>
            <a:cxnSpLocks/>
          </p:cNvCxnSpPr>
          <p:nvPr/>
        </p:nvCxnSpPr>
        <p:spPr>
          <a:xfrm flipV="1">
            <a:off x="9894523" y="973394"/>
            <a:ext cx="0" cy="230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70A6FC-BBC9-9EA0-A1FC-14F716844E0A}"/>
              </a:ext>
            </a:extLst>
          </p:cNvPr>
          <p:cNvSpPr txBox="1"/>
          <p:nvPr/>
        </p:nvSpPr>
        <p:spPr>
          <a:xfrm>
            <a:off x="9527065" y="848785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9BD0C8-184D-700F-7452-7FA7D341C6E9}"/>
              </a:ext>
            </a:extLst>
          </p:cNvPr>
          <p:cNvCxnSpPr>
            <a:cxnSpLocks/>
          </p:cNvCxnSpPr>
          <p:nvPr/>
        </p:nvCxnSpPr>
        <p:spPr>
          <a:xfrm flipH="1">
            <a:off x="9945425" y="2711207"/>
            <a:ext cx="132827" cy="23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EC148-0BDA-62E9-6C63-7C0438FEFB01}"/>
              </a:ext>
            </a:extLst>
          </p:cNvPr>
          <p:cNvSpPr txBox="1"/>
          <p:nvPr/>
        </p:nvSpPr>
        <p:spPr>
          <a:xfrm>
            <a:off x="9945425" y="2528472"/>
            <a:ext cx="443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48%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18A038-558B-E600-A05C-95DF66E491F2}"/>
              </a:ext>
            </a:extLst>
          </p:cNvPr>
          <p:cNvCxnSpPr>
            <a:cxnSpLocks/>
          </p:cNvCxnSpPr>
          <p:nvPr/>
        </p:nvCxnSpPr>
        <p:spPr>
          <a:xfrm flipH="1" flipV="1">
            <a:off x="9073127" y="3972232"/>
            <a:ext cx="19875" cy="202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ECF4CD-DEE1-C5A5-EA25-964ACA66BD1D}"/>
              </a:ext>
            </a:extLst>
          </p:cNvPr>
          <p:cNvCxnSpPr>
            <a:cxnSpLocks/>
          </p:cNvCxnSpPr>
          <p:nvPr/>
        </p:nvCxnSpPr>
        <p:spPr>
          <a:xfrm flipH="1" flipV="1">
            <a:off x="9869540" y="4034982"/>
            <a:ext cx="24983" cy="1849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D80E7-24E1-422B-D3B4-BDECDE733D4A}"/>
              </a:ext>
            </a:extLst>
          </p:cNvPr>
          <p:cNvSpPr txBox="1"/>
          <p:nvPr/>
        </p:nvSpPr>
        <p:spPr>
          <a:xfrm>
            <a:off x="8741472" y="3797548"/>
            <a:ext cx="740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June 2013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A8629-F945-A15C-F604-F646C9DD21DF}"/>
              </a:ext>
            </a:extLst>
          </p:cNvPr>
          <p:cNvSpPr txBox="1"/>
          <p:nvPr/>
        </p:nvSpPr>
        <p:spPr>
          <a:xfrm>
            <a:off x="9527065" y="3804150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4BC419-0539-B4B2-D8BE-4392D50FDB76}"/>
              </a:ext>
            </a:extLst>
          </p:cNvPr>
          <p:cNvCxnSpPr>
            <a:cxnSpLocks/>
          </p:cNvCxnSpPr>
          <p:nvPr/>
        </p:nvCxnSpPr>
        <p:spPr>
          <a:xfrm>
            <a:off x="9219979" y="4163273"/>
            <a:ext cx="409356" cy="33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091A5B-2712-A5AA-551C-E029354D846C}"/>
              </a:ext>
            </a:extLst>
          </p:cNvPr>
          <p:cNvSpPr txBox="1"/>
          <p:nvPr/>
        </p:nvSpPr>
        <p:spPr>
          <a:xfrm>
            <a:off x="9343348" y="4133670"/>
            <a:ext cx="479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69%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74D3BA-4C8D-09B5-D19C-7B0B321033BE}"/>
              </a:ext>
            </a:extLst>
          </p:cNvPr>
          <p:cNvCxnSpPr>
            <a:cxnSpLocks/>
          </p:cNvCxnSpPr>
          <p:nvPr/>
        </p:nvCxnSpPr>
        <p:spPr>
          <a:xfrm flipV="1">
            <a:off x="9162006" y="5260752"/>
            <a:ext cx="571929" cy="14547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206D0D-7306-85D6-4581-B7A21A4CBD14}"/>
              </a:ext>
            </a:extLst>
          </p:cNvPr>
          <p:cNvSpPr txBox="1"/>
          <p:nvPr/>
        </p:nvSpPr>
        <p:spPr>
          <a:xfrm>
            <a:off x="9181858" y="5126179"/>
            <a:ext cx="546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badi" panose="020B0604020104020204" pitchFamily="34" charset="0"/>
              </a:rPr>
              <a:t>248%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E294E8-5C11-3D87-D81E-595A42A97959}"/>
              </a:ext>
            </a:extLst>
          </p:cNvPr>
          <p:cNvCxnSpPr>
            <a:cxnSpLocks/>
          </p:cNvCxnSpPr>
          <p:nvPr/>
        </p:nvCxnSpPr>
        <p:spPr>
          <a:xfrm>
            <a:off x="9481884" y="973394"/>
            <a:ext cx="147450" cy="3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62F0C8-2AB5-3D5E-BDE6-2E6424A30980}"/>
              </a:ext>
            </a:extLst>
          </p:cNvPr>
          <p:cNvCxnSpPr>
            <a:cxnSpLocks/>
          </p:cNvCxnSpPr>
          <p:nvPr/>
        </p:nvCxnSpPr>
        <p:spPr>
          <a:xfrm>
            <a:off x="10261981" y="2499173"/>
            <a:ext cx="251126" cy="56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B2CBE6-8AF0-62DE-2691-371E5B7FD50A}"/>
              </a:ext>
            </a:extLst>
          </p:cNvPr>
          <p:cNvCxnSpPr>
            <a:cxnSpLocks/>
          </p:cNvCxnSpPr>
          <p:nvPr/>
        </p:nvCxnSpPr>
        <p:spPr>
          <a:xfrm>
            <a:off x="9246466" y="4081385"/>
            <a:ext cx="387565" cy="63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0649DE-DD37-68D2-ECA8-DD6161C8F7B1}"/>
              </a:ext>
            </a:extLst>
          </p:cNvPr>
          <p:cNvSpPr/>
          <p:nvPr/>
        </p:nvSpPr>
        <p:spPr>
          <a:xfrm>
            <a:off x="4798142" y="5555226"/>
            <a:ext cx="6951406" cy="7472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73E6F8-22FC-2280-250E-D8AB813E9EE9}"/>
              </a:ext>
            </a:extLst>
          </p:cNvPr>
          <p:cNvSpPr txBox="1"/>
          <p:nvPr/>
        </p:nvSpPr>
        <p:spPr>
          <a:xfrm>
            <a:off x="7059982" y="5491584"/>
            <a:ext cx="448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New market opportunity for Online channel</a:t>
            </a:r>
            <a:r>
              <a:rPr lang="en-US" b="1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763C26-12DA-47CC-767D-5EDC81FC7CC2}"/>
              </a:ext>
            </a:extLst>
          </p:cNvPr>
          <p:cNvSpPr txBox="1"/>
          <p:nvPr/>
        </p:nvSpPr>
        <p:spPr>
          <a:xfrm>
            <a:off x="9162006" y="727587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24E89B-8A2E-931B-CEA9-2D7AC80382A1}"/>
              </a:ext>
            </a:extLst>
          </p:cNvPr>
          <p:cNvSpPr txBox="1"/>
          <p:nvPr/>
        </p:nvSpPr>
        <p:spPr>
          <a:xfrm>
            <a:off x="9894522" y="2266910"/>
            <a:ext cx="979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Nov 2013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7C68F5-C5E9-A644-9E50-BE666ABF22CF}"/>
              </a:ext>
            </a:extLst>
          </p:cNvPr>
          <p:cNvSpPr txBox="1"/>
          <p:nvPr/>
        </p:nvSpPr>
        <p:spPr>
          <a:xfrm>
            <a:off x="8782057" y="3859456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424F0-D3E8-4A8C-6A76-D03255D4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55" y="727587"/>
            <a:ext cx="7500071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5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Online customer demographics: 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316574" y="2521059"/>
            <a:ext cx="38523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The 50-60 age group demonstrated exceptional growth, with a significant 113% increase from 2011 to 2012, followed by an even more remarkable surge of 294% from 2012 to 2013.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2B329D-4D01-D39C-2A57-28860A596014}"/>
              </a:ext>
            </a:extLst>
          </p:cNvPr>
          <p:cNvCxnSpPr>
            <a:cxnSpLocks/>
          </p:cNvCxnSpPr>
          <p:nvPr/>
        </p:nvCxnSpPr>
        <p:spPr>
          <a:xfrm flipV="1">
            <a:off x="9894523" y="973394"/>
            <a:ext cx="0" cy="230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70A6FC-BBC9-9EA0-A1FC-14F716844E0A}"/>
              </a:ext>
            </a:extLst>
          </p:cNvPr>
          <p:cNvSpPr txBox="1"/>
          <p:nvPr/>
        </p:nvSpPr>
        <p:spPr>
          <a:xfrm>
            <a:off x="9527065" y="848785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9BD0C8-184D-700F-7452-7FA7D341C6E9}"/>
              </a:ext>
            </a:extLst>
          </p:cNvPr>
          <p:cNvCxnSpPr>
            <a:cxnSpLocks/>
          </p:cNvCxnSpPr>
          <p:nvPr/>
        </p:nvCxnSpPr>
        <p:spPr>
          <a:xfrm flipH="1">
            <a:off x="9945425" y="2711207"/>
            <a:ext cx="132827" cy="23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EC148-0BDA-62E9-6C63-7C0438FEFB01}"/>
              </a:ext>
            </a:extLst>
          </p:cNvPr>
          <p:cNvSpPr txBox="1"/>
          <p:nvPr/>
        </p:nvSpPr>
        <p:spPr>
          <a:xfrm>
            <a:off x="9945425" y="2528472"/>
            <a:ext cx="443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48%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18A038-558B-E600-A05C-95DF66E491F2}"/>
              </a:ext>
            </a:extLst>
          </p:cNvPr>
          <p:cNvCxnSpPr>
            <a:cxnSpLocks/>
          </p:cNvCxnSpPr>
          <p:nvPr/>
        </p:nvCxnSpPr>
        <p:spPr>
          <a:xfrm flipH="1" flipV="1">
            <a:off x="9073127" y="3972232"/>
            <a:ext cx="19875" cy="202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ECF4CD-DEE1-C5A5-EA25-964ACA66BD1D}"/>
              </a:ext>
            </a:extLst>
          </p:cNvPr>
          <p:cNvCxnSpPr>
            <a:cxnSpLocks/>
          </p:cNvCxnSpPr>
          <p:nvPr/>
        </p:nvCxnSpPr>
        <p:spPr>
          <a:xfrm flipH="1" flipV="1">
            <a:off x="9869540" y="4034982"/>
            <a:ext cx="24983" cy="1849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9D80E7-24E1-422B-D3B4-BDECDE733D4A}"/>
              </a:ext>
            </a:extLst>
          </p:cNvPr>
          <p:cNvSpPr txBox="1"/>
          <p:nvPr/>
        </p:nvSpPr>
        <p:spPr>
          <a:xfrm>
            <a:off x="8741472" y="3797548"/>
            <a:ext cx="740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June 2013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A8629-F945-A15C-F604-F646C9DD21DF}"/>
              </a:ext>
            </a:extLst>
          </p:cNvPr>
          <p:cNvSpPr txBox="1"/>
          <p:nvPr/>
        </p:nvSpPr>
        <p:spPr>
          <a:xfrm>
            <a:off x="9527065" y="3804150"/>
            <a:ext cx="7349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Nov 2013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4BC419-0539-B4B2-D8BE-4392D50FDB76}"/>
              </a:ext>
            </a:extLst>
          </p:cNvPr>
          <p:cNvCxnSpPr>
            <a:cxnSpLocks/>
          </p:cNvCxnSpPr>
          <p:nvPr/>
        </p:nvCxnSpPr>
        <p:spPr>
          <a:xfrm>
            <a:off x="9219979" y="4163273"/>
            <a:ext cx="409356" cy="33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091A5B-2712-A5AA-551C-E029354D846C}"/>
              </a:ext>
            </a:extLst>
          </p:cNvPr>
          <p:cNvSpPr txBox="1"/>
          <p:nvPr/>
        </p:nvSpPr>
        <p:spPr>
          <a:xfrm>
            <a:off x="9343348" y="4133670"/>
            <a:ext cx="479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badi" panose="020B0604020104020204" pitchFamily="34" charset="0"/>
              </a:rPr>
              <a:t>69%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74D3BA-4C8D-09B5-D19C-7B0B321033BE}"/>
              </a:ext>
            </a:extLst>
          </p:cNvPr>
          <p:cNvCxnSpPr>
            <a:cxnSpLocks/>
          </p:cNvCxnSpPr>
          <p:nvPr/>
        </p:nvCxnSpPr>
        <p:spPr>
          <a:xfrm flipV="1">
            <a:off x="9162006" y="5260752"/>
            <a:ext cx="571929" cy="14547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206D0D-7306-85D6-4581-B7A21A4CBD14}"/>
              </a:ext>
            </a:extLst>
          </p:cNvPr>
          <p:cNvSpPr txBox="1"/>
          <p:nvPr/>
        </p:nvSpPr>
        <p:spPr>
          <a:xfrm>
            <a:off x="9181858" y="5126179"/>
            <a:ext cx="546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badi" panose="020B0604020104020204" pitchFamily="34" charset="0"/>
              </a:rPr>
              <a:t>248%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E294E8-5C11-3D87-D81E-595A42A97959}"/>
              </a:ext>
            </a:extLst>
          </p:cNvPr>
          <p:cNvCxnSpPr>
            <a:cxnSpLocks/>
          </p:cNvCxnSpPr>
          <p:nvPr/>
        </p:nvCxnSpPr>
        <p:spPr>
          <a:xfrm>
            <a:off x="9481884" y="973394"/>
            <a:ext cx="147450" cy="38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62F0C8-2AB5-3D5E-BDE6-2E6424A30980}"/>
              </a:ext>
            </a:extLst>
          </p:cNvPr>
          <p:cNvCxnSpPr>
            <a:cxnSpLocks/>
          </p:cNvCxnSpPr>
          <p:nvPr/>
        </p:nvCxnSpPr>
        <p:spPr>
          <a:xfrm>
            <a:off x="10261981" y="2499173"/>
            <a:ext cx="251126" cy="56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B2CBE6-8AF0-62DE-2691-371E5B7FD50A}"/>
              </a:ext>
            </a:extLst>
          </p:cNvPr>
          <p:cNvCxnSpPr>
            <a:cxnSpLocks/>
          </p:cNvCxnSpPr>
          <p:nvPr/>
        </p:nvCxnSpPr>
        <p:spPr>
          <a:xfrm>
            <a:off x="9246466" y="4081385"/>
            <a:ext cx="387565" cy="63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0649DE-DD37-68D2-ECA8-DD6161C8F7B1}"/>
              </a:ext>
            </a:extLst>
          </p:cNvPr>
          <p:cNvSpPr/>
          <p:nvPr/>
        </p:nvSpPr>
        <p:spPr>
          <a:xfrm>
            <a:off x="4798142" y="5555226"/>
            <a:ext cx="6951406" cy="7472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73E6F8-22FC-2280-250E-D8AB813E9EE9}"/>
              </a:ext>
            </a:extLst>
          </p:cNvPr>
          <p:cNvSpPr txBox="1"/>
          <p:nvPr/>
        </p:nvSpPr>
        <p:spPr>
          <a:xfrm>
            <a:off x="7059982" y="5491584"/>
            <a:ext cx="448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New market opportunity for Online channel</a:t>
            </a:r>
            <a:r>
              <a:rPr lang="en-US" b="1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763C26-12DA-47CC-767D-5EDC81FC7CC2}"/>
              </a:ext>
            </a:extLst>
          </p:cNvPr>
          <p:cNvSpPr txBox="1"/>
          <p:nvPr/>
        </p:nvSpPr>
        <p:spPr>
          <a:xfrm>
            <a:off x="9162006" y="727587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24E89B-8A2E-931B-CEA9-2D7AC80382A1}"/>
              </a:ext>
            </a:extLst>
          </p:cNvPr>
          <p:cNvSpPr txBox="1"/>
          <p:nvPr/>
        </p:nvSpPr>
        <p:spPr>
          <a:xfrm>
            <a:off x="9894522" y="2266910"/>
            <a:ext cx="979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Nov 2013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7C68F5-C5E9-A644-9E50-BE666ABF22CF}"/>
              </a:ext>
            </a:extLst>
          </p:cNvPr>
          <p:cNvSpPr txBox="1"/>
          <p:nvPr/>
        </p:nvSpPr>
        <p:spPr>
          <a:xfrm>
            <a:off x="8782057" y="3859456"/>
            <a:ext cx="916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July 2013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DFF3F-F3D0-7970-5494-3AB6EC98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289" y="734985"/>
            <a:ext cx="7525137" cy="57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Online customer demographics: occupation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316575" y="2521059"/>
            <a:ext cx="3223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The 'Professional' occupation exhibited substantial growth, recording a noteworthy 109% increase from 2011 to 2012, and an even more remarkable surge of 288% from 2012 to 2013.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84801A-4210-B9E9-544A-293184F2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22" y="844826"/>
            <a:ext cx="7507143" cy="55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3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473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Online customer demographics: house owner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316575" y="2521059"/>
            <a:ext cx="32230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The House Owner demographic is surging, with a significant 138% increase from 2011 to 2012 and a remarkable 279% surge from 2012 to 2013.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37933-8E73-1FF6-0F58-E6A23604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176" y="920460"/>
            <a:ext cx="7840249" cy="53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8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0851" y="1274715"/>
            <a:ext cx="3530885" cy="5790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Online customer demographics: number of cars owned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896" y="2015732"/>
            <a:ext cx="3524208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effectLst/>
                <a:latin typeface="+mj-lt"/>
              </a:rPr>
              <a:t>The number of individuals in the "2 cars" category has significantly increased from 2011 to 2013, indicating a preference for owning two cars.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B2A9A1E-2B5A-56AB-D303-8F69E651F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1055" y="470741"/>
            <a:ext cx="6469941" cy="53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7529" y="1047753"/>
            <a:ext cx="3524208" cy="80600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Online customer demographics: number of children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896" y="2015732"/>
            <a:ext cx="3524208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effectLst/>
                <a:latin typeface="+mj-lt"/>
              </a:rPr>
              <a:t>The demography is trending towards individuals with no children (0 child).</a:t>
            </a:r>
          </a:p>
          <a:p>
            <a:pPr marL="0" indent="0">
              <a:buNone/>
            </a:pPr>
            <a:r>
              <a:rPr lang="en-US" sz="1400" b="0" i="0" dirty="0">
                <a:effectLst/>
                <a:latin typeface="+mj-lt"/>
              </a:rPr>
              <a:t>The number of individuals in this category has increased significantly from 2011 to 2013, indicating a preference for having no children.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71AB874-9D23-72B4-DA5F-2ED08C943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3435" y="400056"/>
            <a:ext cx="6485182" cy="53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3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7529" y="1274715"/>
            <a:ext cx="3524208" cy="5790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Online customer demographics: yearly income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896" y="2015732"/>
            <a:ext cx="3524208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effectLst/>
                <a:latin typeface="+mj-lt"/>
              </a:rPr>
              <a:t>A shift towards the "50k-75k" income group signifies changing customer income profiles over time.</a:t>
            </a:r>
            <a:endParaRPr lang="en-US" sz="1400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05170B-43E4-5623-9903-FA20D59E9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6046" y="295278"/>
            <a:ext cx="6779383" cy="55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580" y="1152526"/>
            <a:ext cx="3530157" cy="7012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dirty="0">
                <a:latin typeface="Candara" panose="020E0502030303020204" pitchFamily="34" charset="0"/>
              </a:rPr>
              <a:t>Online customer demographics: region</a:t>
            </a:r>
            <a:endParaRPr lang="en-US" sz="2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2" y="2015732"/>
            <a:ext cx="3224890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i="0" dirty="0">
                <a:effectLst/>
                <a:latin typeface="+mj-lt"/>
              </a:rPr>
              <a:t>The demography is trending towards significant growth in online customers, primarily in regions like Australia, Canada, France, Germany, Northwest US, and the United Kingdom. 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+mj-lt"/>
              </a:rPr>
              <a:t>These regions have seen a substantial increase in online customers from 2011 to 2013, indicating a growing customer base.</a:t>
            </a:r>
            <a:endParaRPr lang="en-US" sz="1600" dirty="0"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F4D2405-919E-B030-0717-0EB0F9B4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1719" y="318362"/>
            <a:ext cx="7178662" cy="54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on colorful arrows&#10;&#10;Description automatically generated">
            <a:extLst>
              <a:ext uri="{FF2B5EF4-FFF2-40B4-BE49-F238E27FC236}">
                <a16:creationId xmlns:a16="http://schemas.microsoft.com/office/drawing/2014/main" id="{4DB38023-4BC6-2C1E-2BE3-EDB2ACCB4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1561" r="-1" b="14516"/>
          <a:stretch/>
        </p:blipFill>
        <p:spPr>
          <a:xfrm>
            <a:off x="22" y="10"/>
            <a:ext cx="12191675" cy="6857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6635" y="992221"/>
            <a:ext cx="6779933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1400" b="1" dirty="0">
                <a:latin typeface="+mn-lt"/>
              </a:rPr>
              <a:t>Online customer demographics have notably changed from 2011 to 2013. </a:t>
            </a:r>
            <a:br>
              <a:rPr lang="en-US" sz="1400" b="1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1400" b="1" dirty="0">
                <a:latin typeface="+mn-lt"/>
              </a:rPr>
              <a:t>Significant growth in both genders, married, and single customers. </a:t>
            </a:r>
            <a:br>
              <a:rPr lang="en-US" sz="1400" b="1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1400" b="1" dirty="0">
                <a:latin typeface="+mn-lt"/>
              </a:rPr>
              <a:t>Higher education levels, particularly Bachelor's degrees. </a:t>
            </a:r>
            <a:br>
              <a:rPr lang="en-US" sz="1400" b="1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1400" b="1" dirty="0">
                <a:latin typeface="+mn-lt"/>
              </a:rPr>
              <a:t>Trends toward ages 50-70 and white-collar professions. Increasing homeownership and car ownership. </a:t>
            </a:r>
            <a:br>
              <a:rPr lang="en-US" sz="1400" b="1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1400" b="1" dirty="0">
                <a:latin typeface="+mn-lt"/>
              </a:rPr>
              <a:t>Fewer children in families and growth in the "50k-75k" income group. </a:t>
            </a:r>
            <a:br>
              <a:rPr lang="en-US" sz="1400" b="1" dirty="0">
                <a:latin typeface="+mn-lt"/>
              </a:rPr>
            </a:br>
            <a:br>
              <a:rPr lang="en-US" sz="1400" b="1" dirty="0">
                <a:latin typeface="+mn-lt"/>
              </a:rPr>
            </a:br>
            <a:r>
              <a:rPr lang="en-US" sz="1400" b="1" dirty="0">
                <a:latin typeface="+mn-lt"/>
              </a:rPr>
              <a:t>Specific regions, including Canada, France, Germany, Australia, the UK, Northwest US, and Southwest US, have seen substantial online customer growth.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802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suit riding a bicycle&#10;&#10;Description automatically generated">
            <a:extLst>
              <a:ext uri="{FF2B5EF4-FFF2-40B4-BE49-F238E27FC236}">
                <a16:creationId xmlns:a16="http://schemas.microsoft.com/office/drawing/2014/main" id="{13BC05B9-DC46-E706-A735-16BEAA10D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17" y="804521"/>
            <a:ext cx="6815731" cy="8700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Business Overview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A3814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5A906EDC-56A1-8520-1BFA-141FE6C0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marL="0" indent="0">
              <a:buClr>
                <a:srgbClr val="A3814C"/>
              </a:buClr>
              <a:buNone/>
            </a:pPr>
            <a:r>
              <a:rPr lang="en-US" b="0" i="0" dirty="0">
                <a:solidFill>
                  <a:srgbClr val="FFFFFE"/>
                </a:solidFill>
                <a:effectLst/>
                <a:latin typeface="Söhne"/>
              </a:rPr>
              <a:t>Adventure Hardware Group (AHG) is a global manufacturing organization with </a:t>
            </a:r>
            <a:r>
              <a:rPr lang="en-US" dirty="0">
                <a:solidFill>
                  <a:srgbClr val="FFFFFE"/>
                </a:solidFill>
                <a:latin typeface="Söhne"/>
              </a:rPr>
              <a:t>Resellers</a:t>
            </a:r>
            <a:r>
              <a:rPr lang="en-US" b="0" i="0" dirty="0">
                <a:solidFill>
                  <a:srgbClr val="FFFFFE"/>
                </a:solidFill>
                <a:effectLst/>
                <a:latin typeface="Söhne"/>
              </a:rPr>
              <a:t> in Canada, North America, Europe, and A</a:t>
            </a:r>
            <a:r>
              <a:rPr lang="en-US" dirty="0">
                <a:solidFill>
                  <a:srgbClr val="FFFFFE"/>
                </a:solidFill>
                <a:latin typeface="Söhne"/>
              </a:rPr>
              <a:t>ustralia</a:t>
            </a:r>
            <a:r>
              <a:rPr lang="en-US" b="0" i="0" dirty="0">
                <a:solidFill>
                  <a:srgbClr val="FFFFFE"/>
                </a:solidFill>
                <a:effectLst/>
                <a:latin typeface="Söhne"/>
              </a:rPr>
              <a:t>. As a specialty retailer and reseller, AHG offers a wide range of road bikes, mountain bikes, touring bikes, components, accessories, and clothing. </a:t>
            </a:r>
          </a:p>
          <a:p>
            <a:pPr>
              <a:buClr>
                <a:srgbClr val="A3814C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79E1FA4-890B-4B99-B1AD-AA4B7866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EE58B7-C53C-4E7B-A78E-2C44E3E0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Areas of improvement for ahg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4BA1F0E-270C-4AB7-809E-DBD5AB89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53DA19-3231-4BF9-80B9-6200D236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41F8506-51A0-4CD0-889F-826E9E67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9BCA0E2-0826-4688-8066-477F2437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4322" y="822145"/>
            <a:ext cx="7702878" cy="26629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77C34-8A04-5D64-37DD-7C436F19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084" y="963739"/>
            <a:ext cx="2796697" cy="2369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17C1A9-00E2-9B42-FAA4-0681DB146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240" y="963739"/>
            <a:ext cx="3127687" cy="2369223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C3F4B1E-3EAB-415B-825A-464AAF1D7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6B708961-E777-4956-A983-78A4F532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9D3B50E-372C-47D8-BC90-104318AD8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9FC48B-9EF0-5C5A-9713-036D9889E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2" r="-1" b="118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solidFill>
                  <a:srgbClr val="FFFFFE"/>
                </a:solidFill>
              </a:rPr>
              <a:t>Areas of improvement for ahg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EDF16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80F7BA-AE3D-C853-D2FF-229C4D4093A7}"/>
              </a:ext>
            </a:extLst>
          </p:cNvPr>
          <p:cNvSpPr txBox="1"/>
          <p:nvPr/>
        </p:nvSpPr>
        <p:spPr>
          <a:xfrm>
            <a:off x="4400550" y="48387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22798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4188" y="723899"/>
            <a:ext cx="4371974" cy="5992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</a:rPr>
              <a:t>Areas of improvement – Cost of scrapped products</a:t>
            </a: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88" y="1719262"/>
            <a:ext cx="4371974" cy="30003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The sum of scrap costs for all products ranged from $6,651.369 to $25,623.36, with the ML Crankset accounting for 26.31% of the total.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0A1AB-8504-8E2C-F4B6-D15C2F6E1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7925" y="284425"/>
            <a:ext cx="7026249" cy="56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9580" y="293419"/>
            <a:ext cx="10835670" cy="44953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</a:rPr>
              <a:t>Areas of improvement – Costs at assembly locations</a:t>
            </a: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5810250"/>
            <a:ext cx="11306175" cy="57994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Total costs across 14 locations ranged from $0 to $8,151,106.18, with Final Assembly comprising 40.57% of the total.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8D936-AD5A-9AF3-DE34-561077095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0175" y="832956"/>
            <a:ext cx="9172575" cy="47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2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7655" y="369408"/>
            <a:ext cx="11330970" cy="5267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</a:rPr>
              <a:t>Areas of improvement – scrap reason by year</a:t>
            </a: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655" y="5961869"/>
            <a:ext cx="11330970" cy="810406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 "Thermoform temperature too low" in 2013 accounted for 3.57% of the </a:t>
            </a:r>
            <a:r>
              <a:rPr lang="en-US" sz="1400" b="1" dirty="0" err="1">
                <a:latin typeface="Candara" panose="020E0502030303020204" pitchFamily="34" charset="0"/>
              </a:rPr>
              <a:t>WorkOrderCount</a:t>
            </a:r>
            <a:r>
              <a:rPr lang="en-US" sz="1400" b="1" dirty="0"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7B0B7-B00A-84CB-6E1D-FFE9BF1C1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625" y="1027276"/>
            <a:ext cx="9029700" cy="48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7801" y="1200151"/>
            <a:ext cx="2867026" cy="6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Areas of improvement – production delays (days)</a:t>
            </a: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5644"/>
            <a:ext cx="3144416" cy="4002642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61.3% of the majority of the products were produced within 10-15 days 38.7% took between 15 days and above to produce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BBD3D-5C23-8567-89C2-A2B06758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1332" y="483303"/>
            <a:ext cx="6922410" cy="57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3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7801" y="1200151"/>
            <a:ext cx="3441440" cy="6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Areas of improvement – production delays (products)</a:t>
            </a: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494" y="1875644"/>
            <a:ext cx="3441440" cy="255639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b="1" i="0" dirty="0">
                <a:solidFill>
                  <a:srgbClr val="111111"/>
                </a:solidFill>
                <a:effectLst/>
                <a:latin typeface="-apple-system"/>
              </a:rPr>
              <a:t>‘Front Derailleur’, ‘HL Fork’, and ‘Rear Derailleur’ have the highest delay days</a:t>
            </a:r>
            <a:endParaRPr lang="en-US" sz="1400" b="1" dirty="0">
              <a:latin typeface="Candara" panose="020E05020303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913DE-C49D-5EC8-F082-493213B4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5934" y="335902"/>
            <a:ext cx="6871500" cy="57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1ADE1A-9339-D25B-E5EE-0C8FF452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1999" cy="6125409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solidFill>
                  <a:srgbClr val="FFFFFE"/>
                </a:solidFill>
              </a:rPr>
              <a:t>Areas of improvement for ahg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EDF16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80F7BA-AE3D-C853-D2FF-229C4D4093A7}"/>
              </a:ext>
            </a:extLst>
          </p:cNvPr>
          <p:cNvSpPr txBox="1"/>
          <p:nvPr/>
        </p:nvSpPr>
        <p:spPr>
          <a:xfrm>
            <a:off x="4065509" y="4838700"/>
            <a:ext cx="284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SUPPLY CHAIN</a:t>
            </a:r>
          </a:p>
        </p:txBody>
      </p:sp>
    </p:spTree>
    <p:extLst>
      <p:ext uri="{BB962C8B-B14F-4D97-AF65-F5344CB8AC3E}">
        <p14:creationId xmlns:p14="http://schemas.microsoft.com/office/powerpoint/2010/main" val="3972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7801" y="1306285"/>
            <a:ext cx="2867026" cy="56935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</a:rPr>
              <a:t>Areas of improvement – Average lead time</a:t>
            </a: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966" y="1875644"/>
            <a:ext cx="3334720" cy="4002642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61.3% of the majority of the products were produced within 10-15 days 38.7% took between 15 days and above to produce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1E529-8079-EC23-E58E-21880DF77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0662" y="223935"/>
            <a:ext cx="7252438" cy="5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7801" y="1200151"/>
            <a:ext cx="2867026" cy="6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Areas of improvement – Average lead time</a:t>
            </a: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824" y="1875644"/>
            <a:ext cx="3048001" cy="4002642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 International Trek Center has the longest lead time of 120 days, which might indicate inefficiencies in their delivery process or a complex production process.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66232-5A0D-6A89-02EB-EC6AFE9AD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826" y="391885"/>
            <a:ext cx="7292456" cy="49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1A86B93D-0879-4BC3-B616-90E50448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20E885D-F4D2-48FD-95D9-DA0751F3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992" y="2307409"/>
            <a:ext cx="3157577" cy="5011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b="1" dirty="0"/>
              <a:t>Business overview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9EC1CB8-4497-451C-9F6C-6BC9B650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7" name="Title 1">
            <a:extLst>
              <a:ext uri="{FF2B5EF4-FFF2-40B4-BE49-F238E27FC236}">
                <a16:creationId xmlns:a16="http://schemas.microsoft.com/office/drawing/2014/main" id="{A599AF7C-8D7E-4D1B-AB28-587084B3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9" name="Content Placeholder 5">
            <a:extLst>
              <a:ext uri="{FF2B5EF4-FFF2-40B4-BE49-F238E27FC236}">
                <a16:creationId xmlns:a16="http://schemas.microsoft.com/office/drawing/2014/main" id="{F702E408-EA04-03B0-138C-6307DA4032A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04189830"/>
              </p:ext>
            </p:extLst>
          </p:nvPr>
        </p:nvGraphicFramePr>
        <p:xfrm>
          <a:off x="1136347" y="803275"/>
          <a:ext cx="5913437" cy="525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Upward trend with solid fill">
            <a:extLst>
              <a:ext uri="{FF2B5EF4-FFF2-40B4-BE49-F238E27FC236}">
                <a16:creationId xmlns:a16="http://schemas.microsoft.com/office/drawing/2014/main" id="{435DAD26-7A3A-FD43-96B8-4A594FE9D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848" y="802212"/>
            <a:ext cx="650032" cy="650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34ACB4-37E0-3A01-6ACE-D30AD07684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847" y="1662749"/>
            <a:ext cx="650032" cy="541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41058-5E97-3BF8-5E7E-4625A609F6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847" y="2376203"/>
            <a:ext cx="650032" cy="63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3B6CC7-653C-D071-7277-DAA4047C23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847" y="3133345"/>
            <a:ext cx="657198" cy="63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6B4106-8037-345B-1F6E-B49FA1E4D2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846" y="3865248"/>
            <a:ext cx="657198" cy="636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10C019-5ED2-1BC3-9E27-DBC94B1BAA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8846" y="4573020"/>
            <a:ext cx="650033" cy="648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D2E55B-C4EA-FD42-3F8C-70854666FF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846" y="5354294"/>
            <a:ext cx="657198" cy="636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FB5A1D-6D74-EAF0-91E4-DD71BFD973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01199" y="652958"/>
            <a:ext cx="1099855" cy="14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124" y="1315615"/>
            <a:ext cx="3314701" cy="560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</a:rPr>
              <a:t>Areas of improvement – order status</a:t>
            </a: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124" y="1875644"/>
            <a:ext cx="3571876" cy="4002642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 Order completion increased significantly from 2011 to 2014, with a backlog of 475 pending orders in 2014.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However, the status 'Approved' only appeared in 2013 and 2014, potentially indicating delays.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Rejected orders peaked in 2013 but decreased in 2014.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77F46-DBBE-49AA-DEEF-00E7F0F75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1101" y="343645"/>
            <a:ext cx="6915150" cy="51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4976131-D700-1045-99FA-A1C13015B357}"/>
              </a:ext>
            </a:extLst>
          </p:cNvPr>
          <p:cNvSpPr/>
          <p:nvPr/>
        </p:nvSpPr>
        <p:spPr>
          <a:xfrm>
            <a:off x="508494" y="2376722"/>
            <a:ext cx="3325797" cy="1126565"/>
          </a:xfrm>
          <a:prstGeom prst="roundRect">
            <a:avLst>
              <a:gd name="adj" fmla="val 10678"/>
            </a:avLst>
          </a:prstGeom>
          <a:solidFill>
            <a:schemeClr val="bg1"/>
          </a:solidFill>
          <a:ln w="19050" cap="rnd">
            <a:solidFill>
              <a:schemeClr val="tx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E686994-E10C-F045-8B1A-08EC97615DB8}"/>
              </a:ext>
            </a:extLst>
          </p:cNvPr>
          <p:cNvSpPr/>
          <p:nvPr/>
        </p:nvSpPr>
        <p:spPr>
          <a:xfrm>
            <a:off x="2092731" y="4908140"/>
            <a:ext cx="3087826" cy="1175429"/>
          </a:xfrm>
          <a:prstGeom prst="roundRect">
            <a:avLst>
              <a:gd name="adj" fmla="val 10678"/>
            </a:avLst>
          </a:prstGeom>
          <a:solidFill>
            <a:schemeClr val="bg1"/>
          </a:solidFill>
          <a:ln w="19050" cap="rnd">
            <a:solidFill>
              <a:schemeClr val="tx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462F21EB-CD0E-5C4F-9C7D-26BCB9EDD19B}"/>
              </a:ext>
            </a:extLst>
          </p:cNvPr>
          <p:cNvSpPr/>
          <p:nvPr/>
        </p:nvSpPr>
        <p:spPr>
          <a:xfrm>
            <a:off x="212542" y="1862559"/>
            <a:ext cx="10612478" cy="4995441"/>
          </a:xfrm>
          <a:custGeom>
            <a:avLst/>
            <a:gdLst>
              <a:gd name="connsiteX0" fmla="*/ 10405199 w 10612478"/>
              <a:gd name="connsiteY0" fmla="*/ 0 h 4995441"/>
              <a:gd name="connsiteX1" fmla="*/ 10612478 w 10612478"/>
              <a:gd name="connsiteY1" fmla="*/ 354022 h 4995441"/>
              <a:gd name="connsiteX2" fmla="*/ 10530876 w 10612478"/>
              <a:gd name="connsiteY2" fmla="*/ 430514 h 4995441"/>
              <a:gd name="connsiteX3" fmla="*/ 9092015 w 10612478"/>
              <a:gd name="connsiteY3" fmla="*/ 1629672 h 4995441"/>
              <a:gd name="connsiteX4" fmla="*/ 8240374 w 10612478"/>
              <a:gd name="connsiteY4" fmla="*/ 2072165 h 4995441"/>
              <a:gd name="connsiteX5" fmla="*/ 7299030 w 10612478"/>
              <a:gd name="connsiteY5" fmla="*/ 2290364 h 4995441"/>
              <a:gd name="connsiteX6" fmla="*/ 7065280 w 10612478"/>
              <a:gd name="connsiteY6" fmla="*/ 2298890 h 4995441"/>
              <a:gd name="connsiteX7" fmla="*/ 5704975 w 10612478"/>
              <a:gd name="connsiteY7" fmla="*/ 2112719 h 4995441"/>
              <a:gd name="connsiteX8" fmla="*/ 4401178 w 10612478"/>
              <a:gd name="connsiteY8" fmla="*/ 1929434 h 4995441"/>
              <a:gd name="connsiteX9" fmla="*/ 3592867 w 10612478"/>
              <a:gd name="connsiteY9" fmla="*/ 2021765 h 4995441"/>
              <a:gd name="connsiteX10" fmla="*/ 2826057 w 10612478"/>
              <a:gd name="connsiteY10" fmla="*/ 2292333 h 4995441"/>
              <a:gd name="connsiteX11" fmla="*/ 1519418 w 10612478"/>
              <a:gd name="connsiteY11" fmla="*/ 3243775 h 4995441"/>
              <a:gd name="connsiteX12" fmla="*/ 1036615 w 10612478"/>
              <a:gd name="connsiteY12" fmla="*/ 3838983 h 4995441"/>
              <a:gd name="connsiteX13" fmla="*/ 668883 w 10612478"/>
              <a:gd name="connsiteY13" fmla="*/ 4468781 h 4995441"/>
              <a:gd name="connsiteX14" fmla="*/ 544773 w 10612478"/>
              <a:gd name="connsiteY14" fmla="*/ 4734877 h 4995441"/>
              <a:gd name="connsiteX15" fmla="*/ 436367 w 10612478"/>
              <a:gd name="connsiteY15" fmla="*/ 4995441 h 4995441"/>
              <a:gd name="connsiteX16" fmla="*/ 0 w 10612478"/>
              <a:gd name="connsiteY16" fmla="*/ 4995441 h 4995441"/>
              <a:gd name="connsiteX17" fmla="*/ 84861 w 10612478"/>
              <a:gd name="connsiteY17" fmla="*/ 4790634 h 4995441"/>
              <a:gd name="connsiteX18" fmla="*/ 337620 w 10612478"/>
              <a:gd name="connsiteY18" fmla="*/ 4262374 h 4995441"/>
              <a:gd name="connsiteX19" fmla="*/ 766712 w 10612478"/>
              <a:gd name="connsiteY19" fmla="*/ 3554438 h 4995441"/>
              <a:gd name="connsiteX20" fmla="*/ 1293226 w 10612478"/>
              <a:gd name="connsiteY20" fmla="*/ 2907912 h 4995441"/>
              <a:gd name="connsiteX21" fmla="*/ 1930434 w 10612478"/>
              <a:gd name="connsiteY21" fmla="*/ 2347833 h 4995441"/>
              <a:gd name="connsiteX22" fmla="*/ 2663867 w 10612478"/>
              <a:gd name="connsiteY22" fmla="*/ 1909738 h 4995441"/>
              <a:gd name="connsiteX23" fmla="*/ 3469019 w 10612478"/>
              <a:gd name="connsiteY23" fmla="*/ 1625543 h 4995441"/>
              <a:gd name="connsiteX24" fmla="*/ 4321246 w 10612478"/>
              <a:gd name="connsiteY24" fmla="*/ 1528276 h 4995441"/>
              <a:gd name="connsiteX25" fmla="*/ 5660810 w 10612478"/>
              <a:gd name="connsiteY25" fmla="*/ 1715392 h 4995441"/>
              <a:gd name="connsiteX26" fmla="*/ 6436152 w 10612478"/>
              <a:gd name="connsiteY26" fmla="*/ 1857475 h 4995441"/>
              <a:gd name="connsiteX27" fmla="*/ 7203864 w 10612478"/>
              <a:gd name="connsiteY27" fmla="*/ 1889610 h 4995441"/>
              <a:gd name="connsiteX28" fmla="*/ 8091837 w 10612478"/>
              <a:gd name="connsiteY28" fmla="*/ 1683472 h 4995441"/>
              <a:gd name="connsiteX29" fmla="*/ 8905293 w 10612478"/>
              <a:gd name="connsiteY29" fmla="*/ 1260702 h 4995441"/>
              <a:gd name="connsiteX30" fmla="*/ 10314231 w 10612478"/>
              <a:gd name="connsiteY30" fmla="*/ 85234 h 499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612478" h="4995441">
                <a:moveTo>
                  <a:pt x="10405199" y="0"/>
                </a:moveTo>
                <a:lnTo>
                  <a:pt x="10612478" y="354022"/>
                </a:lnTo>
                <a:lnTo>
                  <a:pt x="10530876" y="430514"/>
                </a:lnTo>
                <a:cubicBezTo>
                  <a:pt x="10083955" y="849318"/>
                  <a:pt x="9621892" y="1282395"/>
                  <a:pt x="9092015" y="1629672"/>
                </a:cubicBezTo>
                <a:cubicBezTo>
                  <a:pt x="8810241" y="1814251"/>
                  <a:pt x="8523705" y="1963107"/>
                  <a:pt x="8240374" y="2072165"/>
                </a:cubicBezTo>
                <a:cubicBezTo>
                  <a:pt x="7923780" y="2193932"/>
                  <a:pt x="7607072" y="2267349"/>
                  <a:pt x="7299030" y="2290364"/>
                </a:cubicBezTo>
                <a:cubicBezTo>
                  <a:pt x="7220993" y="2296218"/>
                  <a:pt x="7143046" y="2298890"/>
                  <a:pt x="7065280" y="2298890"/>
                </a:cubicBezTo>
                <a:cubicBezTo>
                  <a:pt x="6604097" y="2298890"/>
                  <a:pt x="6148104" y="2204454"/>
                  <a:pt x="5704975" y="2112719"/>
                </a:cubicBezTo>
                <a:cubicBezTo>
                  <a:pt x="5278456" y="2024435"/>
                  <a:pt x="4837267" y="1933131"/>
                  <a:pt x="4401178" y="1929434"/>
                </a:cubicBezTo>
                <a:cubicBezTo>
                  <a:pt x="4134435" y="1927195"/>
                  <a:pt x="3862455" y="1958224"/>
                  <a:pt x="3592867" y="2021765"/>
                </a:cubicBezTo>
                <a:cubicBezTo>
                  <a:pt x="3330908" y="2083894"/>
                  <a:pt x="3074252" y="2174459"/>
                  <a:pt x="2826057" y="2292333"/>
                </a:cubicBezTo>
                <a:cubicBezTo>
                  <a:pt x="2347633" y="2518976"/>
                  <a:pt x="1895725" y="2848148"/>
                  <a:pt x="1519418" y="3243775"/>
                </a:cubicBezTo>
                <a:cubicBezTo>
                  <a:pt x="1339669" y="3432644"/>
                  <a:pt x="1181745" y="3627368"/>
                  <a:pt x="1036615" y="3838983"/>
                </a:cubicBezTo>
                <a:cubicBezTo>
                  <a:pt x="902160" y="4035002"/>
                  <a:pt x="781877" y="4241004"/>
                  <a:pt x="668883" y="4468781"/>
                </a:cubicBezTo>
                <a:cubicBezTo>
                  <a:pt x="625457" y="4556282"/>
                  <a:pt x="584143" y="4645230"/>
                  <a:pt x="544773" y="4734877"/>
                </a:cubicBezTo>
                <a:lnTo>
                  <a:pt x="436367" y="4995441"/>
                </a:lnTo>
                <a:lnTo>
                  <a:pt x="0" y="4995441"/>
                </a:lnTo>
                <a:lnTo>
                  <a:pt x="84861" y="4790634"/>
                </a:lnTo>
                <a:cubicBezTo>
                  <a:pt x="164798" y="4606798"/>
                  <a:pt x="248847" y="4431213"/>
                  <a:pt x="337620" y="4262374"/>
                </a:cubicBezTo>
                <a:cubicBezTo>
                  <a:pt x="469908" y="4010746"/>
                  <a:pt x="614271" y="3772555"/>
                  <a:pt x="766712" y="3554438"/>
                </a:cubicBezTo>
                <a:cubicBezTo>
                  <a:pt x="928142" y="3323155"/>
                  <a:pt x="1104164" y="3107007"/>
                  <a:pt x="1293226" y="2907912"/>
                </a:cubicBezTo>
                <a:cubicBezTo>
                  <a:pt x="1491831" y="2699751"/>
                  <a:pt x="1705014" y="2512379"/>
                  <a:pt x="1930434" y="2347833"/>
                </a:cubicBezTo>
                <a:cubicBezTo>
                  <a:pt x="2164004" y="2177033"/>
                  <a:pt x="2409377" y="2030469"/>
                  <a:pt x="2663867" y="1909738"/>
                </a:cubicBezTo>
                <a:cubicBezTo>
                  <a:pt x="2924473" y="1785929"/>
                  <a:pt x="3193970" y="1690803"/>
                  <a:pt x="3469019" y="1625543"/>
                </a:cubicBezTo>
                <a:cubicBezTo>
                  <a:pt x="3753049" y="1558603"/>
                  <a:pt x="4039788" y="1525902"/>
                  <a:pt x="4321246" y="1528276"/>
                </a:cubicBezTo>
                <a:cubicBezTo>
                  <a:pt x="4775365" y="1532135"/>
                  <a:pt x="5225490" y="1625408"/>
                  <a:pt x="5660810" y="1715392"/>
                </a:cubicBezTo>
                <a:cubicBezTo>
                  <a:pt x="5915233" y="1768033"/>
                  <a:pt x="6178299" y="1822480"/>
                  <a:pt x="6436152" y="1857475"/>
                </a:cubicBezTo>
                <a:cubicBezTo>
                  <a:pt x="6722372" y="1896328"/>
                  <a:pt x="6973499" y="1906823"/>
                  <a:pt x="7203864" y="1889610"/>
                </a:cubicBezTo>
                <a:cubicBezTo>
                  <a:pt x="7493785" y="1868024"/>
                  <a:pt x="7792529" y="1798575"/>
                  <a:pt x="8091837" y="1683472"/>
                </a:cubicBezTo>
                <a:cubicBezTo>
                  <a:pt x="8361989" y="1579595"/>
                  <a:pt x="8635706" y="1437349"/>
                  <a:pt x="8905293" y="1260702"/>
                </a:cubicBezTo>
                <a:cubicBezTo>
                  <a:pt x="9419442" y="923868"/>
                  <a:pt x="9874328" y="497536"/>
                  <a:pt x="10314231" y="8523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2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5854848B-88FC-8448-B6A1-DCEC0BC4FAB6}"/>
              </a:ext>
            </a:extLst>
          </p:cNvPr>
          <p:cNvSpPr/>
          <p:nvPr/>
        </p:nvSpPr>
        <p:spPr>
          <a:xfrm>
            <a:off x="339800" y="2050753"/>
            <a:ext cx="10336117" cy="4807247"/>
          </a:xfrm>
          <a:custGeom>
            <a:avLst/>
            <a:gdLst>
              <a:gd name="connsiteX0" fmla="*/ 10254583 w 10336117"/>
              <a:gd name="connsiteY0" fmla="*/ 0 h 4807247"/>
              <a:gd name="connsiteX1" fmla="*/ 10336117 w 10336117"/>
              <a:gd name="connsiteY1" fmla="*/ 139278 h 4807247"/>
              <a:gd name="connsiteX2" fmla="*/ 8912264 w 10336117"/>
              <a:gd name="connsiteY2" fmla="*/ 1326456 h 4807247"/>
              <a:gd name="connsiteX3" fmla="*/ 7165047 w 10336117"/>
              <a:gd name="connsiteY3" fmla="*/ 1971310 h 4807247"/>
              <a:gd name="connsiteX4" fmla="*/ 4274709 w 10336117"/>
              <a:gd name="connsiteY4" fmla="*/ 1610218 h 4807247"/>
              <a:gd name="connsiteX5" fmla="*/ 1319785 w 10336117"/>
              <a:gd name="connsiteY5" fmla="*/ 2957260 h 4807247"/>
              <a:gd name="connsiteX6" fmla="*/ 255082 w 10336117"/>
              <a:gd name="connsiteY6" fmla="*/ 4639183 h 4807247"/>
              <a:gd name="connsiteX7" fmla="*/ 189451 w 10336117"/>
              <a:gd name="connsiteY7" fmla="*/ 4807247 h 4807247"/>
              <a:gd name="connsiteX8" fmla="*/ 0 w 10336117"/>
              <a:gd name="connsiteY8" fmla="*/ 4807247 h 4807247"/>
              <a:gd name="connsiteX9" fmla="*/ 82159 w 10336117"/>
              <a:gd name="connsiteY9" fmla="*/ 4600546 h 4807247"/>
              <a:gd name="connsiteX10" fmla="*/ 1238160 w 10336117"/>
              <a:gd name="connsiteY10" fmla="*/ 2818010 h 4807247"/>
              <a:gd name="connsiteX11" fmla="*/ 4193151 w 10336117"/>
              <a:gd name="connsiteY11" fmla="*/ 1470968 h 4807247"/>
              <a:gd name="connsiteX12" fmla="*/ 7083398 w 10336117"/>
              <a:gd name="connsiteY12" fmla="*/ 1832032 h 4807247"/>
              <a:gd name="connsiteX13" fmla="*/ 8830593 w 10336117"/>
              <a:gd name="connsiteY13" fmla="*/ 1187178 h 4807247"/>
              <a:gd name="connsiteX14" fmla="*/ 10254583 w 10336117"/>
              <a:gd name="connsiteY14" fmla="*/ 0 h 480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36117" h="4807247">
                <a:moveTo>
                  <a:pt x="10254583" y="0"/>
                </a:moveTo>
                <a:lnTo>
                  <a:pt x="10336117" y="139278"/>
                </a:lnTo>
                <a:cubicBezTo>
                  <a:pt x="9885925" y="561212"/>
                  <a:pt x="9432753" y="985520"/>
                  <a:pt x="8912264" y="1326456"/>
                </a:cubicBezTo>
                <a:cubicBezTo>
                  <a:pt x="8391775" y="1667391"/>
                  <a:pt x="7795054" y="1924119"/>
                  <a:pt x="7165047" y="1971310"/>
                </a:cubicBezTo>
                <a:cubicBezTo>
                  <a:pt x="6193281" y="2043942"/>
                  <a:pt x="5249318" y="1618501"/>
                  <a:pt x="4274709" y="1610218"/>
                </a:cubicBezTo>
                <a:cubicBezTo>
                  <a:pt x="3149330" y="1600667"/>
                  <a:pt x="2075041" y="2163335"/>
                  <a:pt x="1319785" y="2957260"/>
                </a:cubicBezTo>
                <a:cubicBezTo>
                  <a:pt x="824149" y="3478274"/>
                  <a:pt x="506368" y="4030928"/>
                  <a:pt x="255082" y="4639183"/>
                </a:cubicBezTo>
                <a:lnTo>
                  <a:pt x="189451" y="4807247"/>
                </a:lnTo>
                <a:lnTo>
                  <a:pt x="0" y="4807247"/>
                </a:lnTo>
                <a:lnTo>
                  <a:pt x="82159" y="4600546"/>
                </a:lnTo>
                <a:cubicBezTo>
                  <a:pt x="370637" y="3951250"/>
                  <a:pt x="742509" y="3338918"/>
                  <a:pt x="1238160" y="2818010"/>
                </a:cubicBezTo>
                <a:cubicBezTo>
                  <a:pt x="1993438" y="2024247"/>
                  <a:pt x="3067726" y="1461389"/>
                  <a:pt x="4193151" y="1470968"/>
                </a:cubicBezTo>
                <a:cubicBezTo>
                  <a:pt x="5167761" y="1479251"/>
                  <a:pt x="6111746" y="1904692"/>
                  <a:pt x="7083398" y="1832032"/>
                </a:cubicBezTo>
                <a:cubicBezTo>
                  <a:pt x="7713406" y="1784949"/>
                  <a:pt x="8310105" y="1528276"/>
                  <a:pt x="8830593" y="1187178"/>
                </a:cubicBezTo>
                <a:cubicBezTo>
                  <a:pt x="9351084" y="846081"/>
                  <a:pt x="9804254" y="421880"/>
                  <a:pt x="10254583" y="0"/>
                </a:cubicBezTo>
                <a:close/>
              </a:path>
            </a:pathLst>
          </a:custGeom>
          <a:solidFill>
            <a:schemeClr val="accent2"/>
          </a:solidFill>
          <a:ln w="22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80BECB-2BDA-E346-B7F5-62D123FF3DF7}"/>
              </a:ext>
            </a:extLst>
          </p:cNvPr>
          <p:cNvGrpSpPr/>
          <p:nvPr/>
        </p:nvGrpSpPr>
        <p:grpSpPr>
          <a:xfrm>
            <a:off x="9945271" y="1039783"/>
            <a:ext cx="1844535" cy="1783570"/>
            <a:chOff x="9006707" y="270255"/>
            <a:chExt cx="1611215" cy="1557962"/>
          </a:xfr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8D75996-61AB-7546-9483-DB8E060740CB}"/>
                </a:ext>
              </a:extLst>
            </p:cNvPr>
            <p:cNvSpPr/>
            <p:nvPr/>
          </p:nvSpPr>
          <p:spPr>
            <a:xfrm>
              <a:off x="9006707" y="605739"/>
              <a:ext cx="791071" cy="570610"/>
            </a:xfrm>
            <a:custGeom>
              <a:avLst/>
              <a:gdLst>
                <a:gd name="connsiteX0" fmla="*/ 687357 w 791071"/>
                <a:gd name="connsiteY0" fmla="*/ 489435 h 570610"/>
                <a:gd name="connsiteX1" fmla="*/ 750604 w 791071"/>
                <a:gd name="connsiteY1" fmla="*/ 570611 h 570610"/>
                <a:gd name="connsiteX2" fmla="*/ 568823 w 791071"/>
                <a:gd name="connsiteY2" fmla="*/ 40447 h 570610"/>
                <a:gd name="connsiteX3" fmla="*/ 38428 w 791071"/>
                <a:gd name="connsiteY3" fmla="*/ 222140 h 570610"/>
                <a:gd name="connsiteX4" fmla="*/ 0 w 791071"/>
                <a:gd name="connsiteY4" fmla="*/ 357093 h 570610"/>
                <a:gd name="connsiteX5" fmla="*/ 687357 w 791071"/>
                <a:gd name="connsiteY5" fmla="*/ 489435 h 57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071" h="570610">
                  <a:moveTo>
                    <a:pt x="687357" y="489435"/>
                  </a:moveTo>
                  <a:cubicBezTo>
                    <a:pt x="710773" y="514596"/>
                    <a:pt x="731937" y="541758"/>
                    <a:pt x="750604" y="570611"/>
                  </a:cubicBezTo>
                  <a:cubicBezTo>
                    <a:pt x="846878" y="374037"/>
                    <a:pt x="765494" y="136675"/>
                    <a:pt x="568823" y="40447"/>
                  </a:cubicBezTo>
                  <a:cubicBezTo>
                    <a:pt x="372164" y="-55780"/>
                    <a:pt x="134690" y="25566"/>
                    <a:pt x="38428" y="222140"/>
                  </a:cubicBezTo>
                  <a:cubicBezTo>
                    <a:pt x="17682" y="264482"/>
                    <a:pt x="4676" y="310182"/>
                    <a:pt x="0" y="357093"/>
                  </a:cubicBezTo>
                  <a:cubicBezTo>
                    <a:pt x="233548" y="247238"/>
                    <a:pt x="511346" y="300723"/>
                    <a:pt x="687357" y="489435"/>
                  </a:cubicBezTo>
                  <a:close/>
                </a:path>
              </a:pathLst>
            </a:custGeom>
            <a:solidFill>
              <a:schemeClr val="accent2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A343AF-24F3-1B40-92EA-37D4DF359FC3}"/>
                </a:ext>
              </a:extLst>
            </p:cNvPr>
            <p:cNvSpPr/>
            <p:nvPr/>
          </p:nvSpPr>
          <p:spPr>
            <a:xfrm>
              <a:off x="9653457" y="1035696"/>
              <a:ext cx="545428" cy="792521"/>
            </a:xfrm>
            <a:custGeom>
              <a:avLst/>
              <a:gdLst>
                <a:gd name="connsiteX0" fmla="*/ 76537 w 545428"/>
                <a:gd name="connsiteY0" fmla="*/ 97975 h 792521"/>
                <a:gd name="connsiteX1" fmla="*/ 0 w 545428"/>
                <a:gd name="connsiteY1" fmla="*/ 29099 h 792521"/>
                <a:gd name="connsiteX2" fmla="*/ 516318 w 545428"/>
                <a:gd name="connsiteY2" fmla="*/ 247599 h 792521"/>
                <a:gd name="connsiteX3" fmla="*/ 297719 w 545428"/>
                <a:gd name="connsiteY3" fmla="*/ 763679 h 792521"/>
                <a:gd name="connsiteX4" fmla="*/ 159965 w 545428"/>
                <a:gd name="connsiteY4" fmla="*/ 792521 h 792521"/>
                <a:gd name="connsiteX5" fmla="*/ 76537 w 545428"/>
                <a:gd name="connsiteY5" fmla="*/ 97975 h 792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428" h="792521">
                  <a:moveTo>
                    <a:pt x="76537" y="97975"/>
                  </a:moveTo>
                  <a:cubicBezTo>
                    <a:pt x="53046" y="72867"/>
                    <a:pt x="27440" y="49825"/>
                    <a:pt x="0" y="29099"/>
                  </a:cubicBezTo>
                  <a:cubicBezTo>
                    <a:pt x="202946" y="-53077"/>
                    <a:pt x="434108" y="44749"/>
                    <a:pt x="516318" y="247599"/>
                  </a:cubicBezTo>
                  <a:cubicBezTo>
                    <a:pt x="598527" y="450449"/>
                    <a:pt x="500665" y="681507"/>
                    <a:pt x="297719" y="763679"/>
                  </a:cubicBezTo>
                  <a:cubicBezTo>
                    <a:pt x="253889" y="781427"/>
                    <a:pt x="207240" y="791193"/>
                    <a:pt x="159965" y="792521"/>
                  </a:cubicBezTo>
                  <a:cubicBezTo>
                    <a:pt x="285968" y="567455"/>
                    <a:pt x="252264" y="286829"/>
                    <a:pt x="76537" y="97975"/>
                  </a:cubicBezTo>
                  <a:close/>
                </a:path>
              </a:pathLst>
            </a:custGeom>
            <a:solidFill>
              <a:schemeClr val="accent2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D1C2898-B1FA-1845-A248-BF19C306B85A}"/>
                </a:ext>
              </a:extLst>
            </p:cNvPr>
            <p:cNvSpPr/>
            <p:nvPr/>
          </p:nvSpPr>
          <p:spPr>
            <a:xfrm>
              <a:off x="9007075" y="677241"/>
              <a:ext cx="1103389" cy="1150975"/>
            </a:xfrm>
            <a:custGeom>
              <a:avLst/>
              <a:gdLst>
                <a:gd name="connsiteX0" fmla="*/ 888175 w 1103389"/>
                <a:gd name="connsiteY0" fmla="*/ 1075212 h 1150975"/>
                <a:gd name="connsiteX1" fmla="*/ 834894 w 1103389"/>
                <a:gd name="connsiteY1" fmla="*/ 416211 h 1150975"/>
                <a:gd name="connsiteX2" fmla="*/ 831695 w 1103389"/>
                <a:gd name="connsiteY2" fmla="*/ 423222 h 1150975"/>
                <a:gd name="connsiteX3" fmla="*/ 785797 w 1103389"/>
                <a:gd name="connsiteY3" fmla="*/ 361725 h 1150975"/>
                <a:gd name="connsiteX4" fmla="*/ 727717 w 1103389"/>
                <a:gd name="connsiteY4" fmla="*/ 311789 h 1150975"/>
                <a:gd name="connsiteX5" fmla="*/ 734854 w 1103389"/>
                <a:gd name="connsiteY5" fmla="*/ 308960 h 1150975"/>
                <a:gd name="connsiteX6" fmla="*/ 81090 w 1103389"/>
                <a:gd name="connsiteY6" fmla="*/ 209827 h 1150975"/>
                <a:gd name="connsiteX7" fmla="*/ 167225 w 1103389"/>
                <a:gd name="connsiteY7" fmla="*/ 0 h 1150975"/>
                <a:gd name="connsiteX8" fmla="*/ 0 w 1103389"/>
                <a:gd name="connsiteY8" fmla="*/ 285592 h 1150975"/>
                <a:gd name="connsiteX9" fmla="*/ 653887 w 1103389"/>
                <a:gd name="connsiteY9" fmla="*/ 384848 h 1150975"/>
                <a:gd name="connsiteX10" fmla="*/ 646750 w 1103389"/>
                <a:gd name="connsiteY10" fmla="*/ 387553 h 1150975"/>
                <a:gd name="connsiteX11" fmla="*/ 704830 w 1103389"/>
                <a:gd name="connsiteY11" fmla="*/ 437612 h 1150975"/>
                <a:gd name="connsiteX12" fmla="*/ 750604 w 1103389"/>
                <a:gd name="connsiteY12" fmla="*/ 499109 h 1150975"/>
                <a:gd name="connsiteX13" fmla="*/ 753927 w 1103389"/>
                <a:gd name="connsiteY13" fmla="*/ 492098 h 1150975"/>
                <a:gd name="connsiteX14" fmla="*/ 807085 w 1103389"/>
                <a:gd name="connsiteY14" fmla="*/ 1150976 h 1150975"/>
                <a:gd name="connsiteX15" fmla="*/ 1065490 w 1103389"/>
                <a:gd name="connsiteY15" fmla="*/ 1044340 h 1150975"/>
                <a:gd name="connsiteX16" fmla="*/ 1103389 w 1103389"/>
                <a:gd name="connsiteY16" fmla="*/ 1003752 h 1150975"/>
                <a:gd name="connsiteX17" fmla="*/ 888175 w 1103389"/>
                <a:gd name="connsiteY17" fmla="*/ 1075212 h 115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03389" h="1150975">
                  <a:moveTo>
                    <a:pt x="888175" y="1075212"/>
                  </a:moveTo>
                  <a:cubicBezTo>
                    <a:pt x="1005613" y="865040"/>
                    <a:pt x="984572" y="604807"/>
                    <a:pt x="834894" y="416211"/>
                  </a:cubicBezTo>
                  <a:lnTo>
                    <a:pt x="831695" y="423222"/>
                  </a:lnTo>
                  <a:cubicBezTo>
                    <a:pt x="817680" y="401794"/>
                    <a:pt x="802360" y="381255"/>
                    <a:pt x="785797" y="361725"/>
                  </a:cubicBezTo>
                  <a:cubicBezTo>
                    <a:pt x="767524" y="343857"/>
                    <a:pt x="748119" y="327178"/>
                    <a:pt x="727717" y="311789"/>
                  </a:cubicBezTo>
                  <a:lnTo>
                    <a:pt x="734854" y="308960"/>
                  </a:lnTo>
                  <a:cubicBezTo>
                    <a:pt x="557158" y="146577"/>
                    <a:pt x="298974" y="107429"/>
                    <a:pt x="81090" y="209827"/>
                  </a:cubicBezTo>
                  <a:cubicBezTo>
                    <a:pt x="88707" y="132982"/>
                    <a:pt x="118645" y="60042"/>
                    <a:pt x="167225" y="0"/>
                  </a:cubicBezTo>
                  <a:cubicBezTo>
                    <a:pt x="72440" y="66221"/>
                    <a:pt x="11345" y="170553"/>
                    <a:pt x="0" y="285592"/>
                  </a:cubicBezTo>
                  <a:cubicBezTo>
                    <a:pt x="217946" y="183170"/>
                    <a:pt x="476191" y="222369"/>
                    <a:pt x="653887" y="384848"/>
                  </a:cubicBezTo>
                  <a:lnTo>
                    <a:pt x="646750" y="387553"/>
                  </a:lnTo>
                  <a:cubicBezTo>
                    <a:pt x="667152" y="402985"/>
                    <a:pt x="686558" y="419705"/>
                    <a:pt x="704830" y="437612"/>
                  </a:cubicBezTo>
                  <a:cubicBezTo>
                    <a:pt x="721405" y="457098"/>
                    <a:pt x="736701" y="477640"/>
                    <a:pt x="750604" y="499109"/>
                  </a:cubicBezTo>
                  <a:cubicBezTo>
                    <a:pt x="751835" y="496772"/>
                    <a:pt x="752820" y="494435"/>
                    <a:pt x="753927" y="492098"/>
                  </a:cubicBezTo>
                  <a:cubicBezTo>
                    <a:pt x="903543" y="680682"/>
                    <a:pt x="924536" y="940866"/>
                    <a:pt x="807085" y="1150976"/>
                  </a:cubicBezTo>
                  <a:cubicBezTo>
                    <a:pt x="903359" y="1148160"/>
                    <a:pt x="995277" y="1110228"/>
                    <a:pt x="1065490" y="1044340"/>
                  </a:cubicBezTo>
                  <a:cubicBezTo>
                    <a:pt x="1079037" y="1031697"/>
                    <a:pt x="1091699" y="1018130"/>
                    <a:pt x="1103389" y="1003752"/>
                  </a:cubicBezTo>
                  <a:cubicBezTo>
                    <a:pt x="1040141" y="1048006"/>
                    <a:pt x="965339" y="1072838"/>
                    <a:pt x="888175" y="10752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9E3F9A2-E83E-844F-BA08-F6956EB75D39}"/>
                </a:ext>
              </a:extLst>
            </p:cNvPr>
            <p:cNvSpPr/>
            <p:nvPr/>
          </p:nvSpPr>
          <p:spPr>
            <a:xfrm>
              <a:off x="9486520" y="270255"/>
              <a:ext cx="1131402" cy="1078917"/>
            </a:xfrm>
            <a:custGeom>
              <a:avLst/>
              <a:gdLst>
                <a:gd name="connsiteX0" fmla="*/ 685715 w 1131402"/>
                <a:gd name="connsiteY0" fmla="*/ 947052 h 1078917"/>
                <a:gd name="connsiteX1" fmla="*/ 73419 w 1131402"/>
                <a:gd name="connsiteY1" fmla="*/ 985672 h 1078917"/>
                <a:gd name="connsiteX2" fmla="*/ 155370 w 1131402"/>
                <a:gd name="connsiteY2" fmla="*/ 378083 h 1078917"/>
                <a:gd name="connsiteX3" fmla="*/ 1131402 w 1131402"/>
                <a:gd name="connsiteY3" fmla="*/ 0 h 1078917"/>
                <a:gd name="connsiteX4" fmla="*/ 685715 w 1131402"/>
                <a:gd name="connsiteY4" fmla="*/ 947052 h 107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402" h="1078917">
                  <a:moveTo>
                    <a:pt x="685715" y="947052"/>
                  </a:moveTo>
                  <a:cubicBezTo>
                    <a:pt x="393471" y="1219238"/>
                    <a:pt x="73419" y="985672"/>
                    <a:pt x="73419" y="985672"/>
                  </a:cubicBezTo>
                  <a:cubicBezTo>
                    <a:pt x="73419" y="985672"/>
                    <a:pt x="-137365" y="650268"/>
                    <a:pt x="155370" y="378083"/>
                  </a:cubicBezTo>
                  <a:cubicBezTo>
                    <a:pt x="448106" y="105898"/>
                    <a:pt x="1131402" y="0"/>
                    <a:pt x="1131402" y="0"/>
                  </a:cubicBezTo>
                  <a:cubicBezTo>
                    <a:pt x="1131402" y="0"/>
                    <a:pt x="977836" y="674990"/>
                    <a:pt x="685715" y="947052"/>
                  </a:cubicBezTo>
                  <a:close/>
                </a:path>
              </a:pathLst>
            </a:custGeom>
            <a:solidFill>
              <a:srgbClr val="FFFFFF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012759B-7732-B64D-8968-D787B82694E7}"/>
                </a:ext>
              </a:extLst>
            </p:cNvPr>
            <p:cNvSpPr/>
            <p:nvPr/>
          </p:nvSpPr>
          <p:spPr>
            <a:xfrm>
              <a:off x="9487174" y="270255"/>
              <a:ext cx="1130624" cy="1079147"/>
            </a:xfrm>
            <a:custGeom>
              <a:avLst/>
              <a:gdLst>
                <a:gd name="connsiteX0" fmla="*/ 368577 w 1130624"/>
                <a:gd name="connsiteY0" fmla="*/ 553472 h 1079147"/>
                <a:gd name="connsiteX1" fmla="*/ 1130625 w 1130624"/>
                <a:gd name="connsiteY1" fmla="*/ 0 h 1079147"/>
                <a:gd name="connsiteX2" fmla="*/ 1130625 w 1130624"/>
                <a:gd name="connsiteY2" fmla="*/ 0 h 1079147"/>
                <a:gd name="connsiteX3" fmla="*/ 154716 w 1130624"/>
                <a:gd name="connsiteY3" fmla="*/ 378083 h 1079147"/>
                <a:gd name="connsiteX4" fmla="*/ 73257 w 1130624"/>
                <a:gd name="connsiteY4" fmla="*/ 985918 h 1079147"/>
                <a:gd name="connsiteX5" fmla="*/ 367469 w 1130624"/>
                <a:gd name="connsiteY5" fmla="*/ 1079148 h 1079147"/>
                <a:gd name="connsiteX6" fmla="*/ 368577 w 1130624"/>
                <a:gd name="connsiteY6" fmla="*/ 553472 h 107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624" h="1079147">
                  <a:moveTo>
                    <a:pt x="368577" y="553472"/>
                  </a:moveTo>
                  <a:cubicBezTo>
                    <a:pt x="535186" y="300843"/>
                    <a:pt x="942235" y="88679"/>
                    <a:pt x="1130625" y="0"/>
                  </a:cubicBezTo>
                  <a:lnTo>
                    <a:pt x="1130625" y="0"/>
                  </a:lnTo>
                  <a:cubicBezTo>
                    <a:pt x="1130625" y="0"/>
                    <a:pt x="446344" y="105898"/>
                    <a:pt x="154716" y="378083"/>
                  </a:cubicBezTo>
                  <a:cubicBezTo>
                    <a:pt x="-136913" y="650268"/>
                    <a:pt x="73257" y="985918"/>
                    <a:pt x="73257" y="985918"/>
                  </a:cubicBezTo>
                  <a:cubicBezTo>
                    <a:pt x="160512" y="1044238"/>
                    <a:pt x="262545" y="1076571"/>
                    <a:pt x="367469" y="1079148"/>
                  </a:cubicBezTo>
                  <a:cubicBezTo>
                    <a:pt x="299176" y="972512"/>
                    <a:pt x="221655" y="774861"/>
                    <a:pt x="368577" y="553472"/>
                  </a:cubicBezTo>
                  <a:close/>
                </a:path>
              </a:pathLst>
            </a:custGeom>
            <a:solidFill>
              <a:srgbClr val="F2F2F2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FE6BD06-9E02-5847-B643-434BAF2F8EF4}"/>
                </a:ext>
              </a:extLst>
            </p:cNvPr>
            <p:cNvSpPr/>
            <p:nvPr/>
          </p:nvSpPr>
          <p:spPr>
            <a:xfrm>
              <a:off x="9385700" y="1104153"/>
              <a:ext cx="321775" cy="333928"/>
            </a:xfrm>
            <a:custGeom>
              <a:avLst/>
              <a:gdLst>
                <a:gd name="connsiteX0" fmla="*/ 279323 w 321775"/>
                <a:gd name="connsiteY0" fmla="*/ 333928 h 333928"/>
                <a:gd name="connsiteX1" fmla="*/ 0 w 321775"/>
                <a:gd name="connsiteY1" fmla="*/ 34438 h 333928"/>
                <a:gd name="connsiteX2" fmla="*/ 114436 w 321775"/>
                <a:gd name="connsiteY2" fmla="*/ 0 h 333928"/>
                <a:gd name="connsiteX3" fmla="*/ 321776 w 321775"/>
                <a:gd name="connsiteY3" fmla="*/ 222127 h 333928"/>
                <a:gd name="connsiteX4" fmla="*/ 279323 w 321775"/>
                <a:gd name="connsiteY4" fmla="*/ 333928 h 33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75" h="333928">
                  <a:moveTo>
                    <a:pt x="279323" y="333928"/>
                  </a:moveTo>
                  <a:lnTo>
                    <a:pt x="0" y="34438"/>
                  </a:lnTo>
                  <a:lnTo>
                    <a:pt x="114436" y="0"/>
                  </a:lnTo>
                  <a:lnTo>
                    <a:pt x="321776" y="222127"/>
                  </a:lnTo>
                  <a:lnTo>
                    <a:pt x="279323" y="333928"/>
                  </a:lnTo>
                  <a:close/>
                </a:path>
              </a:pathLst>
            </a:custGeom>
            <a:solidFill>
              <a:srgbClr val="6D6D6D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BE197DE-C873-4846-9D9F-3BA218D01312}"/>
                </a:ext>
              </a:extLst>
            </p:cNvPr>
            <p:cNvSpPr/>
            <p:nvPr/>
          </p:nvSpPr>
          <p:spPr>
            <a:xfrm rot="16321800">
              <a:off x="9867299" y="541462"/>
              <a:ext cx="443717" cy="443515"/>
            </a:xfrm>
            <a:custGeom>
              <a:avLst/>
              <a:gdLst>
                <a:gd name="connsiteX0" fmla="*/ 443718 w 443717"/>
                <a:gd name="connsiteY0" fmla="*/ 221758 h 443515"/>
                <a:gd name="connsiteX1" fmla="*/ 221858 w 443717"/>
                <a:gd name="connsiteY1" fmla="*/ 443515 h 443515"/>
                <a:gd name="connsiteX2" fmla="*/ -1 w 443717"/>
                <a:gd name="connsiteY2" fmla="*/ 221758 h 443515"/>
                <a:gd name="connsiteX3" fmla="*/ 221858 w 443717"/>
                <a:gd name="connsiteY3" fmla="*/ 0 h 443515"/>
                <a:gd name="connsiteX4" fmla="*/ 443718 w 443717"/>
                <a:gd name="connsiteY4" fmla="*/ 221758 h 4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717" h="443515">
                  <a:moveTo>
                    <a:pt x="443718" y="221758"/>
                  </a:moveTo>
                  <a:cubicBezTo>
                    <a:pt x="443718" y="344231"/>
                    <a:pt x="344388" y="443515"/>
                    <a:pt x="221858" y="443515"/>
                  </a:cubicBezTo>
                  <a:cubicBezTo>
                    <a:pt x="99329" y="443515"/>
                    <a:pt x="-1" y="344231"/>
                    <a:pt x="-1" y="221758"/>
                  </a:cubicBezTo>
                  <a:cubicBezTo>
                    <a:pt x="-1" y="99284"/>
                    <a:pt x="99329" y="0"/>
                    <a:pt x="221858" y="0"/>
                  </a:cubicBezTo>
                  <a:cubicBezTo>
                    <a:pt x="344388" y="0"/>
                    <a:pt x="443718" y="99284"/>
                    <a:pt x="443718" y="221758"/>
                  </a:cubicBezTo>
                  <a:close/>
                </a:path>
              </a:pathLst>
            </a:custGeom>
            <a:solidFill>
              <a:srgbClr val="606060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2A27FD9-9564-7944-BD24-E0ED167997EA}"/>
                </a:ext>
              </a:extLst>
            </p:cNvPr>
            <p:cNvSpPr/>
            <p:nvPr/>
          </p:nvSpPr>
          <p:spPr>
            <a:xfrm rot="16317600">
              <a:off x="9904561" y="578689"/>
              <a:ext cx="369149" cy="368981"/>
            </a:xfrm>
            <a:custGeom>
              <a:avLst/>
              <a:gdLst>
                <a:gd name="connsiteX0" fmla="*/ 369150 w 369149"/>
                <a:gd name="connsiteY0" fmla="*/ 184491 h 368981"/>
                <a:gd name="connsiteX1" fmla="*/ 184575 w 369149"/>
                <a:gd name="connsiteY1" fmla="*/ 368981 h 368981"/>
                <a:gd name="connsiteX2" fmla="*/ 0 w 369149"/>
                <a:gd name="connsiteY2" fmla="*/ 184491 h 368981"/>
                <a:gd name="connsiteX3" fmla="*/ 184575 w 369149"/>
                <a:gd name="connsiteY3" fmla="*/ 0 h 368981"/>
                <a:gd name="connsiteX4" fmla="*/ 369150 w 369149"/>
                <a:gd name="connsiteY4" fmla="*/ 184491 h 36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149" h="368981">
                  <a:moveTo>
                    <a:pt x="369150" y="184491"/>
                  </a:moveTo>
                  <a:cubicBezTo>
                    <a:pt x="369150" y="286382"/>
                    <a:pt x="286513" y="368981"/>
                    <a:pt x="184575" y="368981"/>
                  </a:cubicBezTo>
                  <a:cubicBezTo>
                    <a:pt x="82637" y="368981"/>
                    <a:pt x="0" y="286382"/>
                    <a:pt x="0" y="184491"/>
                  </a:cubicBezTo>
                  <a:cubicBezTo>
                    <a:pt x="0" y="82599"/>
                    <a:pt x="82637" y="0"/>
                    <a:pt x="184575" y="0"/>
                  </a:cubicBezTo>
                  <a:cubicBezTo>
                    <a:pt x="286513" y="0"/>
                    <a:pt x="369150" y="82599"/>
                    <a:pt x="369150" y="184491"/>
                  </a:cubicBezTo>
                  <a:close/>
                </a:path>
              </a:pathLst>
            </a:custGeom>
            <a:solidFill>
              <a:srgbClr val="B2B2B2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6BCB802-C0E0-DA4C-B548-741546C88F22}"/>
                </a:ext>
              </a:extLst>
            </p:cNvPr>
            <p:cNvSpPr/>
            <p:nvPr/>
          </p:nvSpPr>
          <p:spPr>
            <a:xfrm>
              <a:off x="10072137" y="582413"/>
              <a:ext cx="200500" cy="309698"/>
            </a:xfrm>
            <a:custGeom>
              <a:avLst/>
              <a:gdLst>
                <a:gd name="connsiteX0" fmla="*/ 52478 w 200500"/>
                <a:gd name="connsiteY0" fmla="*/ 0 h 309698"/>
                <a:gd name="connsiteX1" fmla="*/ 55665 w 200500"/>
                <a:gd name="connsiteY1" fmla="*/ 260890 h 309698"/>
                <a:gd name="connsiteX2" fmla="*/ 148088 w 200500"/>
                <a:gd name="connsiteY2" fmla="*/ 309698 h 309698"/>
                <a:gd name="connsiteX3" fmla="*/ 144778 w 200500"/>
                <a:gd name="connsiteY3" fmla="*/ 48810 h 309698"/>
                <a:gd name="connsiteX4" fmla="*/ 52109 w 200500"/>
                <a:gd name="connsiteY4" fmla="*/ 0 h 30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00" h="309698">
                  <a:moveTo>
                    <a:pt x="52478" y="0"/>
                  </a:moveTo>
                  <a:cubicBezTo>
                    <a:pt x="-18719" y="72924"/>
                    <a:pt x="-17291" y="189728"/>
                    <a:pt x="55665" y="260890"/>
                  </a:cubicBezTo>
                  <a:cubicBezTo>
                    <a:pt x="81124" y="285721"/>
                    <a:pt x="113216" y="302669"/>
                    <a:pt x="148088" y="309698"/>
                  </a:cubicBezTo>
                  <a:cubicBezTo>
                    <a:pt x="219248" y="236741"/>
                    <a:pt x="217758" y="119937"/>
                    <a:pt x="144778" y="48810"/>
                  </a:cubicBezTo>
                  <a:cubicBezTo>
                    <a:pt x="119245" y="23937"/>
                    <a:pt x="87067" y="6985"/>
                    <a:pt x="52109" y="0"/>
                  </a:cubicBezTo>
                  <a:close/>
                </a:path>
              </a:pathLst>
            </a:custGeom>
            <a:solidFill>
              <a:srgbClr val="D6D6D6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EC47F14-9522-6742-ACCA-A0720A06EF47}"/>
                </a:ext>
              </a:extLst>
            </p:cNvPr>
            <p:cNvSpPr/>
            <p:nvPr/>
          </p:nvSpPr>
          <p:spPr>
            <a:xfrm>
              <a:off x="9062694" y="1203248"/>
              <a:ext cx="520293" cy="490660"/>
            </a:xfrm>
            <a:custGeom>
              <a:avLst/>
              <a:gdLst>
                <a:gd name="connsiteX0" fmla="*/ 442980 w 520293"/>
                <a:gd name="connsiteY0" fmla="*/ 401859 h 490660"/>
                <a:gd name="connsiteX1" fmla="*/ 0 w 520293"/>
                <a:gd name="connsiteY1" fmla="*/ 490660 h 490660"/>
                <a:gd name="connsiteX2" fmla="*/ 135355 w 520293"/>
                <a:gd name="connsiteY2" fmla="*/ 59198 h 490660"/>
                <a:gd name="connsiteX3" fmla="*/ 461068 w 520293"/>
                <a:gd name="connsiteY3" fmla="*/ 76294 h 490660"/>
                <a:gd name="connsiteX4" fmla="*/ 443964 w 520293"/>
                <a:gd name="connsiteY4" fmla="*/ 401859 h 49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293" h="490660">
                  <a:moveTo>
                    <a:pt x="442980" y="401859"/>
                  </a:moveTo>
                  <a:cubicBezTo>
                    <a:pt x="348354" y="486970"/>
                    <a:pt x="0" y="490660"/>
                    <a:pt x="0" y="490660"/>
                  </a:cubicBezTo>
                  <a:cubicBezTo>
                    <a:pt x="0" y="490660"/>
                    <a:pt x="40114" y="144433"/>
                    <a:pt x="135355" y="59198"/>
                  </a:cubicBezTo>
                  <a:cubicBezTo>
                    <a:pt x="230017" y="-25984"/>
                    <a:pt x="375844" y="-18329"/>
                    <a:pt x="461068" y="76294"/>
                  </a:cubicBezTo>
                  <a:cubicBezTo>
                    <a:pt x="546292" y="170917"/>
                    <a:pt x="538627" y="316673"/>
                    <a:pt x="443964" y="401859"/>
                  </a:cubicBezTo>
                  <a:close/>
                </a:path>
              </a:pathLst>
            </a:custGeom>
            <a:solidFill>
              <a:schemeClr val="accent1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039E415-78BF-9E44-AF73-59C5323EA967}"/>
                </a:ext>
              </a:extLst>
            </p:cNvPr>
            <p:cNvSpPr/>
            <p:nvPr/>
          </p:nvSpPr>
          <p:spPr>
            <a:xfrm>
              <a:off x="9254406" y="1236506"/>
              <a:ext cx="301176" cy="284349"/>
            </a:xfrm>
            <a:custGeom>
              <a:avLst/>
              <a:gdLst>
                <a:gd name="connsiteX0" fmla="*/ 258405 w 301176"/>
                <a:gd name="connsiteY0" fmla="*/ 232692 h 284349"/>
                <a:gd name="connsiteX1" fmla="*/ 0 w 301176"/>
                <a:gd name="connsiteY1" fmla="*/ 284349 h 284349"/>
                <a:gd name="connsiteX2" fmla="*/ 78506 w 301176"/>
                <a:gd name="connsiteY2" fmla="*/ 33073 h 284349"/>
                <a:gd name="connsiteX3" fmla="*/ 268089 w 301176"/>
                <a:gd name="connsiteY3" fmla="*/ 46051 h 284349"/>
                <a:gd name="connsiteX4" fmla="*/ 258282 w 301176"/>
                <a:gd name="connsiteY4" fmla="*/ 232692 h 28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76" h="284349">
                  <a:moveTo>
                    <a:pt x="258405" y="232692"/>
                  </a:moveTo>
                  <a:cubicBezTo>
                    <a:pt x="203279" y="281889"/>
                    <a:pt x="0" y="284349"/>
                    <a:pt x="0" y="284349"/>
                  </a:cubicBezTo>
                  <a:cubicBezTo>
                    <a:pt x="0" y="284349"/>
                    <a:pt x="23379" y="82762"/>
                    <a:pt x="78506" y="33073"/>
                  </a:cubicBezTo>
                  <a:cubicBezTo>
                    <a:pt x="134444" y="-15672"/>
                    <a:pt x="219324" y="-9860"/>
                    <a:pt x="268089" y="46051"/>
                  </a:cubicBezTo>
                  <a:cubicBezTo>
                    <a:pt x="315759" y="100711"/>
                    <a:pt x="311427" y="183326"/>
                    <a:pt x="258282" y="232692"/>
                  </a:cubicBezTo>
                  <a:close/>
                </a:path>
              </a:pathLst>
            </a:custGeom>
            <a:solidFill>
              <a:schemeClr val="accent2"/>
            </a:solidFill>
            <a:ln w="12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FB7005DF-73C9-0249-928C-50949C54D46E}"/>
              </a:ext>
            </a:extLst>
          </p:cNvPr>
          <p:cNvSpPr/>
          <p:nvPr/>
        </p:nvSpPr>
        <p:spPr>
          <a:xfrm>
            <a:off x="1055108" y="4927091"/>
            <a:ext cx="623743" cy="62374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905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tx1"/>
                </a:solidFill>
                <a:latin typeface="Tw Cen MT" panose="020B06020201040206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F47D73-606D-DF44-B790-076CF4D729A8}"/>
              </a:ext>
            </a:extLst>
          </p:cNvPr>
          <p:cNvSpPr/>
          <p:nvPr/>
        </p:nvSpPr>
        <p:spPr>
          <a:xfrm>
            <a:off x="1865603" y="3938396"/>
            <a:ext cx="623743" cy="62374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905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tx1"/>
                </a:solidFill>
                <a:latin typeface="Tw Cen MT" panose="020B06020201040206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EFF47C-0434-C249-9898-4C276AB6AB30}"/>
              </a:ext>
            </a:extLst>
          </p:cNvPr>
          <p:cNvSpPr/>
          <p:nvPr/>
        </p:nvSpPr>
        <p:spPr>
          <a:xfrm>
            <a:off x="4777209" y="3437935"/>
            <a:ext cx="623743" cy="62374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905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tx1"/>
                </a:solidFill>
                <a:latin typeface="Tw Cen MT" panose="020B06020201040206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51F304A-FD57-FD4D-8C28-A66EF5BD4310}"/>
              </a:ext>
            </a:extLst>
          </p:cNvPr>
          <p:cNvSpPr/>
          <p:nvPr/>
        </p:nvSpPr>
        <p:spPr>
          <a:xfrm>
            <a:off x="8298711" y="3377957"/>
            <a:ext cx="623743" cy="62374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905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tx1"/>
                </a:solidFill>
                <a:latin typeface="Tw Cen MT" panose="020B06020201040206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77" name="CuadroTexto 4">
            <a:extLst>
              <a:ext uri="{FF2B5EF4-FFF2-40B4-BE49-F238E27FC236}">
                <a16:creationId xmlns:a16="http://schemas.microsoft.com/office/drawing/2014/main" id="{613D73D1-1B64-2044-B8D4-08B0E2A6C86D}"/>
              </a:ext>
            </a:extLst>
          </p:cNvPr>
          <p:cNvSpPr txBox="1"/>
          <p:nvPr/>
        </p:nvSpPr>
        <p:spPr>
          <a:xfrm>
            <a:off x="2785176" y="5026494"/>
            <a:ext cx="228245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Quality Control for Raw Materials: </a:t>
            </a:r>
            <a:r>
              <a:rPr lang="en-US" sz="1100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AHG should focus on using high-quality raw materials to reduce scrap costs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2B85358-178D-3847-8570-700EE7DFCFD4}"/>
              </a:ext>
            </a:extLst>
          </p:cNvPr>
          <p:cNvSpPr/>
          <p:nvPr/>
        </p:nvSpPr>
        <p:spPr>
          <a:xfrm>
            <a:off x="5760076" y="4908140"/>
            <a:ext cx="3087826" cy="1175429"/>
          </a:xfrm>
          <a:prstGeom prst="roundRect">
            <a:avLst>
              <a:gd name="adj" fmla="val 10678"/>
            </a:avLst>
          </a:prstGeom>
          <a:solidFill>
            <a:schemeClr val="bg1"/>
          </a:solidFill>
          <a:ln w="19050" cap="rnd">
            <a:solidFill>
              <a:schemeClr val="tx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uadroTexto 4">
            <a:extLst>
              <a:ext uri="{FF2B5EF4-FFF2-40B4-BE49-F238E27FC236}">
                <a16:creationId xmlns:a16="http://schemas.microsoft.com/office/drawing/2014/main" id="{EEE1F3D8-1704-324E-B8D3-84F8477E07E7}"/>
              </a:ext>
            </a:extLst>
          </p:cNvPr>
          <p:cNvSpPr txBox="1"/>
          <p:nvPr/>
        </p:nvSpPr>
        <p:spPr>
          <a:xfrm>
            <a:off x="6453272" y="5012841"/>
            <a:ext cx="218865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Lean Manufacturing: </a:t>
            </a:r>
            <a:r>
              <a:rPr lang="en-US" sz="1100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AHG can implement lean principles (e.g., 5S, Kaizen, Six Sigma) for efficiency and waste reduction</a:t>
            </a:r>
          </a:p>
        </p:txBody>
      </p:sp>
      <p:sp>
        <p:nvSpPr>
          <p:cNvPr id="81" name="CuadroTexto 4">
            <a:extLst>
              <a:ext uri="{FF2B5EF4-FFF2-40B4-BE49-F238E27FC236}">
                <a16:creationId xmlns:a16="http://schemas.microsoft.com/office/drawing/2014/main" id="{08961C08-C1D6-BC4B-A917-43EEBF4D696D}"/>
              </a:ext>
            </a:extLst>
          </p:cNvPr>
          <p:cNvSpPr txBox="1"/>
          <p:nvPr/>
        </p:nvSpPr>
        <p:spPr>
          <a:xfrm>
            <a:off x="1139607" y="2540556"/>
            <a:ext cx="24689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Efficiency in Final Assembly: </a:t>
            </a:r>
            <a:r>
              <a:rPr lang="en-US" sz="1100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AHG can optimize Final Assembly (40.57% of costs) through process, equipment, and training improvements.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D7AD2FF3-2C06-E34B-8716-489540E8131A}"/>
              </a:ext>
            </a:extLst>
          </p:cNvPr>
          <p:cNvSpPr/>
          <p:nvPr/>
        </p:nvSpPr>
        <p:spPr>
          <a:xfrm>
            <a:off x="3949487" y="1751689"/>
            <a:ext cx="2789762" cy="1323015"/>
          </a:xfrm>
          <a:prstGeom prst="roundRect">
            <a:avLst>
              <a:gd name="adj" fmla="val 10678"/>
            </a:avLst>
          </a:prstGeom>
          <a:solidFill>
            <a:schemeClr val="bg1"/>
          </a:solidFill>
          <a:ln w="19050" cap="rnd">
            <a:solidFill>
              <a:schemeClr val="tx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uadroTexto 4">
            <a:extLst>
              <a:ext uri="{FF2B5EF4-FFF2-40B4-BE49-F238E27FC236}">
                <a16:creationId xmlns:a16="http://schemas.microsoft.com/office/drawing/2014/main" id="{91D48063-3108-DA49-93E7-D760AC70ACEF}"/>
              </a:ext>
            </a:extLst>
          </p:cNvPr>
          <p:cNvSpPr txBox="1"/>
          <p:nvPr/>
        </p:nvSpPr>
        <p:spPr>
          <a:xfrm>
            <a:off x="4684291" y="2031720"/>
            <a:ext cx="19116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Order Fulfillment: </a:t>
            </a:r>
            <a:r>
              <a:rPr lang="en-US" sz="1000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AHG needs to Strengthen inter-departmental communication for order accuracy.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24C0F65-A051-0D48-9BD5-C89037080999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2103218" y="3558266"/>
            <a:ext cx="74257" cy="38013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69C90FE-FE8A-CE4A-84CE-7BB3C1C6B221}"/>
              </a:ext>
            </a:extLst>
          </p:cNvPr>
          <p:cNvCxnSpPr>
            <a:cxnSpLocks/>
            <a:stCxn id="72" idx="6"/>
            <a:endCxn id="76" idx="1"/>
          </p:cNvCxnSpPr>
          <p:nvPr/>
        </p:nvCxnSpPr>
        <p:spPr>
          <a:xfrm>
            <a:off x="1678851" y="5238963"/>
            <a:ext cx="413880" cy="256892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3DD4FA9-024B-2F4D-B954-1B3703081185}"/>
              </a:ext>
            </a:extLst>
          </p:cNvPr>
          <p:cNvCxnSpPr>
            <a:cxnSpLocks/>
          </p:cNvCxnSpPr>
          <p:nvPr/>
        </p:nvCxnSpPr>
        <p:spPr>
          <a:xfrm>
            <a:off x="5112020" y="3096618"/>
            <a:ext cx="3975" cy="325781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63C1D82-299D-3C47-8FA6-11CF92B135EF}"/>
              </a:ext>
            </a:extLst>
          </p:cNvPr>
          <p:cNvCxnSpPr>
            <a:cxnSpLocks/>
          </p:cNvCxnSpPr>
          <p:nvPr/>
        </p:nvCxnSpPr>
        <p:spPr>
          <a:xfrm>
            <a:off x="8526005" y="2610245"/>
            <a:ext cx="0" cy="767712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238">
            <a:extLst>
              <a:ext uri="{FF2B5EF4-FFF2-40B4-BE49-F238E27FC236}">
                <a16:creationId xmlns:a16="http://schemas.microsoft.com/office/drawing/2014/main" id="{8C575088-37A0-45F6-9196-7A9BE4F845AD}"/>
              </a:ext>
            </a:extLst>
          </p:cNvPr>
          <p:cNvSpPr txBox="1"/>
          <p:nvPr/>
        </p:nvSpPr>
        <p:spPr>
          <a:xfrm>
            <a:off x="622719" y="343215"/>
            <a:ext cx="6963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cap="all" dirty="0">
                <a:latin typeface="Tw Cen MT" panose="020B06020201040206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AREAS AHG SHOULD IMPROVE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9E36C-EF05-9D41-4C3C-EA0507FC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91" y="5329835"/>
            <a:ext cx="434378" cy="441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FF7CF5-758F-DBFA-AFA5-F1E88A41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5" y="2811778"/>
            <a:ext cx="465923" cy="396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2D9F39-5A12-7323-9D32-CAE87954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595" y="2077088"/>
            <a:ext cx="533446" cy="4724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4D1EFE-B2BB-0CDE-F0BC-9F059970A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177" y="5320742"/>
            <a:ext cx="335309" cy="36579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6F6708C-D82F-FC5F-3577-A930983FCDD3}"/>
              </a:ext>
            </a:extLst>
          </p:cNvPr>
          <p:cNvSpPr/>
          <p:nvPr/>
        </p:nvSpPr>
        <p:spPr>
          <a:xfrm>
            <a:off x="6397406" y="3670453"/>
            <a:ext cx="623743" cy="62374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905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tx1"/>
                </a:solidFill>
                <a:latin typeface="Tw Cen MT" panose="020B06020201040206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0E0741-5D1C-88EE-E618-4F3DF754EE2E}"/>
              </a:ext>
            </a:extLst>
          </p:cNvPr>
          <p:cNvCxnSpPr>
            <a:cxnSpLocks/>
          </p:cNvCxnSpPr>
          <p:nvPr/>
        </p:nvCxnSpPr>
        <p:spPr>
          <a:xfrm flipH="1">
            <a:off x="6709277" y="4294196"/>
            <a:ext cx="9251" cy="613944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77">
            <a:extLst>
              <a:ext uri="{FF2B5EF4-FFF2-40B4-BE49-F238E27FC236}">
                <a16:creationId xmlns:a16="http://schemas.microsoft.com/office/drawing/2014/main" id="{292EF387-687E-6720-A1EB-A3B0184CA7C2}"/>
              </a:ext>
            </a:extLst>
          </p:cNvPr>
          <p:cNvSpPr/>
          <p:nvPr/>
        </p:nvSpPr>
        <p:spPr>
          <a:xfrm>
            <a:off x="7176699" y="1198606"/>
            <a:ext cx="2599980" cy="1411639"/>
          </a:xfrm>
          <a:prstGeom prst="roundRect">
            <a:avLst>
              <a:gd name="adj" fmla="val 10678"/>
            </a:avLst>
          </a:prstGeom>
          <a:solidFill>
            <a:schemeClr val="bg1"/>
          </a:solidFill>
          <a:ln w="19050" cap="rnd">
            <a:solidFill>
              <a:schemeClr val="tx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adroTexto 4">
            <a:extLst>
              <a:ext uri="{FF2B5EF4-FFF2-40B4-BE49-F238E27FC236}">
                <a16:creationId xmlns:a16="http://schemas.microsoft.com/office/drawing/2014/main" id="{6CDCF8D8-29EE-12B9-243B-05707E31F36A}"/>
              </a:ext>
            </a:extLst>
          </p:cNvPr>
          <p:cNvSpPr txBox="1"/>
          <p:nvPr/>
        </p:nvSpPr>
        <p:spPr>
          <a:xfrm>
            <a:off x="7940350" y="1313647"/>
            <a:ext cx="17666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Negotiate with Vendors: </a:t>
            </a:r>
            <a:r>
              <a:rPr lang="en-US" sz="1100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AHG can Collaborate with vendors to reduce lead time delays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2E60F-36D7-C699-6463-FA89360FAEAC}"/>
              </a:ext>
            </a:extLst>
          </p:cNvPr>
          <p:cNvSpPr/>
          <p:nvPr/>
        </p:nvSpPr>
        <p:spPr>
          <a:xfrm>
            <a:off x="9223453" y="2836243"/>
            <a:ext cx="623743" cy="62374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905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tx1"/>
                </a:solidFill>
                <a:latin typeface="Tw Cen MT" panose="020B06020201040206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27" name="Rounded Rectangle 77">
            <a:extLst>
              <a:ext uri="{FF2B5EF4-FFF2-40B4-BE49-F238E27FC236}">
                <a16:creationId xmlns:a16="http://schemas.microsoft.com/office/drawing/2014/main" id="{BEAB0AD6-838E-6B00-F4E2-933401BEF1EC}"/>
              </a:ext>
            </a:extLst>
          </p:cNvPr>
          <p:cNvSpPr/>
          <p:nvPr/>
        </p:nvSpPr>
        <p:spPr>
          <a:xfrm>
            <a:off x="9126999" y="4189894"/>
            <a:ext cx="2619469" cy="1586703"/>
          </a:xfrm>
          <a:prstGeom prst="roundRect">
            <a:avLst>
              <a:gd name="adj" fmla="val 10678"/>
            </a:avLst>
          </a:prstGeom>
          <a:solidFill>
            <a:schemeClr val="bg1"/>
          </a:solidFill>
          <a:ln w="19050" cap="rnd">
            <a:solidFill>
              <a:schemeClr val="tx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74C446-9BF6-0040-C75A-54A4F3F29752}"/>
              </a:ext>
            </a:extLst>
          </p:cNvPr>
          <p:cNvCxnSpPr>
            <a:cxnSpLocks/>
          </p:cNvCxnSpPr>
          <p:nvPr/>
        </p:nvCxnSpPr>
        <p:spPr>
          <a:xfrm>
            <a:off x="9564407" y="3447734"/>
            <a:ext cx="352715" cy="74216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4">
            <a:extLst>
              <a:ext uri="{FF2B5EF4-FFF2-40B4-BE49-F238E27FC236}">
                <a16:creationId xmlns:a16="http://schemas.microsoft.com/office/drawing/2014/main" id="{5DFEAF93-B13B-036C-B2F7-414C42AF17C5}"/>
              </a:ext>
            </a:extLst>
          </p:cNvPr>
          <p:cNvSpPr txBox="1"/>
          <p:nvPr/>
        </p:nvSpPr>
        <p:spPr>
          <a:xfrm>
            <a:off x="9339037" y="4443485"/>
            <a:ext cx="2286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Review Rejection Criteria: </a:t>
            </a:r>
            <a:r>
              <a:rPr lang="en-US" sz="1100" dirty="0">
                <a:latin typeface="Century Gothic" panose="020B0502020202020204" pitchFamily="34" charset="0"/>
                <a:ea typeface="Lato Light" charset="0"/>
                <a:cs typeface="Lato Light" charset="0"/>
              </a:rPr>
              <a:t>Understanding why orders are rejected or pending could help improve vendor services.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08DAEC9-7D46-52BD-E1BC-694E5295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081" y="1668684"/>
            <a:ext cx="523108" cy="4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0" grpId="0" animBg="1"/>
          <p:bldP spid="76" grpId="0" animBg="1"/>
          <p:bldP spid="98" grpId="0" animBg="1"/>
          <p:bldP spid="96" grpId="0" animBg="1"/>
          <p:bldP spid="72" grpId="0" animBg="1"/>
          <p:bldP spid="73" grpId="0" animBg="1"/>
          <p:bldP spid="74" grpId="0" animBg="1"/>
          <p:bldP spid="75" grpId="0" animBg="1"/>
          <p:bldP spid="77" grpId="0"/>
          <p:bldP spid="78" grpId="0" animBg="1"/>
          <p:bldP spid="79" grpId="0"/>
          <p:bldP spid="81" grpId="0"/>
          <p:bldP spid="82" grpId="0" animBg="1"/>
          <p:bldP spid="83" grpId="0"/>
          <p:bldP spid="41" grpId="0"/>
          <p:bldP spid="19" grpId="0" animBg="1"/>
          <p:bldP spid="21" grpId="0" animBg="1"/>
          <p:bldP spid="22" grpId="0"/>
          <p:bldP spid="26" grpId="0" animBg="1"/>
          <p:bldP spid="27" grpId="0" animBg="1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0" grpId="0" animBg="1"/>
          <p:bldP spid="76" grpId="0" animBg="1"/>
          <p:bldP spid="98" grpId="0" animBg="1"/>
          <p:bldP spid="96" grpId="0" animBg="1"/>
          <p:bldP spid="72" grpId="0" animBg="1"/>
          <p:bldP spid="73" grpId="0" animBg="1"/>
          <p:bldP spid="74" grpId="0" animBg="1"/>
          <p:bldP spid="75" grpId="0" animBg="1"/>
          <p:bldP spid="77" grpId="0"/>
          <p:bldP spid="78" grpId="0" animBg="1"/>
          <p:bldP spid="79" grpId="0"/>
          <p:bldP spid="81" grpId="0"/>
          <p:bldP spid="82" grpId="0" animBg="1"/>
          <p:bldP spid="83" grpId="0"/>
          <p:bldP spid="41" grpId="0"/>
          <p:bldP spid="19" grpId="0" animBg="1"/>
          <p:bldP spid="21" grpId="0" animBg="1"/>
          <p:bldP spid="22" grpId="0"/>
          <p:bldP spid="26" grpId="0" animBg="1"/>
          <p:bldP spid="27" grpId="0" animBg="1"/>
          <p:bldP spid="30" grpId="0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54620-2AA2-D7C9-E179-228AE9F0E8CC}"/>
              </a:ext>
            </a:extLst>
          </p:cNvPr>
          <p:cNvSpPr txBox="1"/>
          <p:nvPr/>
        </p:nvSpPr>
        <p:spPr>
          <a:xfrm>
            <a:off x="3051110" y="3248999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4ADF82-B9BC-A317-D53B-52F849A9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6" y="794847"/>
            <a:ext cx="4100738" cy="4658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1EB578-0FF0-8BB8-71B8-EC2C87B8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14" y="794846"/>
            <a:ext cx="6012470" cy="4658826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6868C2E-FB2B-B8B8-2209-1D9F9ED1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96213" y="127170"/>
            <a:ext cx="7100012" cy="581958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Market share and competitors: AHG’S COMPETITORS BY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54620-2AA2-D7C9-E179-228AE9F0E8CC}"/>
              </a:ext>
            </a:extLst>
          </p:cNvPr>
          <p:cNvSpPr txBox="1"/>
          <p:nvPr/>
        </p:nvSpPr>
        <p:spPr>
          <a:xfrm>
            <a:off x="3051110" y="3248999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56021-7ECD-ADBE-F03E-5AF8334D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3" y="650628"/>
            <a:ext cx="10599574" cy="50979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A0D2B-FCF1-9097-CC9B-79BD7D73A6BD}"/>
              </a:ext>
            </a:extLst>
          </p:cNvPr>
          <p:cNvCxnSpPr>
            <a:cxnSpLocks/>
          </p:cNvCxnSpPr>
          <p:nvPr/>
        </p:nvCxnSpPr>
        <p:spPr>
          <a:xfrm flipV="1">
            <a:off x="2313992" y="3156666"/>
            <a:ext cx="531845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3CECF5-68CF-D8DA-7F14-45784D03C160}"/>
              </a:ext>
            </a:extLst>
          </p:cNvPr>
          <p:cNvSpPr txBox="1"/>
          <p:nvPr/>
        </p:nvSpPr>
        <p:spPr>
          <a:xfrm>
            <a:off x="3247052" y="1137197"/>
            <a:ext cx="111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SportChek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86B7D-5786-E0C3-BABA-69963F4569A6}"/>
              </a:ext>
            </a:extLst>
          </p:cNvPr>
          <p:cNvCxnSpPr>
            <a:cxnSpLocks/>
          </p:cNvCxnSpPr>
          <p:nvPr/>
        </p:nvCxnSpPr>
        <p:spPr>
          <a:xfrm flipH="1">
            <a:off x="3247052" y="1442348"/>
            <a:ext cx="429208" cy="56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AD4DAD-0199-305E-C887-1299E7E025D5}"/>
              </a:ext>
            </a:extLst>
          </p:cNvPr>
          <p:cNvSpPr txBox="1"/>
          <p:nvPr/>
        </p:nvSpPr>
        <p:spPr>
          <a:xfrm>
            <a:off x="6419460" y="1837938"/>
            <a:ext cx="1045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Intersport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BBC723-56FA-CEF9-4FF4-40F72ED0A46F}"/>
              </a:ext>
            </a:extLst>
          </p:cNvPr>
          <p:cNvCxnSpPr>
            <a:cxnSpLocks/>
          </p:cNvCxnSpPr>
          <p:nvPr/>
        </p:nvCxnSpPr>
        <p:spPr>
          <a:xfrm flipH="1">
            <a:off x="6096000" y="2077528"/>
            <a:ext cx="556727" cy="55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5E0253-2B31-4AE7-E941-7F0E343A0578}"/>
              </a:ext>
            </a:extLst>
          </p:cNvPr>
          <p:cNvSpPr txBox="1"/>
          <p:nvPr/>
        </p:nvSpPr>
        <p:spPr>
          <a:xfrm>
            <a:off x="4973216" y="3387498"/>
            <a:ext cx="1122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Decathlon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B33470-48BC-0C96-6556-D0312C2C9A5E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534608" y="2957804"/>
            <a:ext cx="91751" cy="42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87B140-7BED-C1BD-E679-32C0E4CB1A3E}"/>
              </a:ext>
            </a:extLst>
          </p:cNvPr>
          <p:cNvSpPr txBox="1"/>
          <p:nvPr/>
        </p:nvSpPr>
        <p:spPr>
          <a:xfrm>
            <a:off x="4450701" y="1717041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Halfords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DAA34B-08DD-AD2A-9931-4C946CB7045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973216" y="2086373"/>
            <a:ext cx="522514" cy="426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E62C28-53FC-48E0-1436-CF7095DF9648}"/>
              </a:ext>
            </a:extLst>
          </p:cNvPr>
          <p:cNvSpPr txBox="1"/>
          <p:nvPr/>
        </p:nvSpPr>
        <p:spPr>
          <a:xfrm>
            <a:off x="7987003" y="3388890"/>
            <a:ext cx="1166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Rebel Sport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9C9BCD-6D92-61F4-9A18-88417D8C4F1D}"/>
              </a:ext>
            </a:extLst>
          </p:cNvPr>
          <p:cNvCxnSpPr>
            <a:cxnSpLocks/>
          </p:cNvCxnSpPr>
          <p:nvPr/>
        </p:nvCxnSpPr>
        <p:spPr>
          <a:xfrm>
            <a:off x="8742784" y="3758222"/>
            <a:ext cx="503852" cy="71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4F681C8-38C8-445A-B048-D9D9243C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93" y="3438816"/>
            <a:ext cx="880007" cy="3779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DB00E15-D706-7475-AD04-FF3B6B33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107" y="3355172"/>
            <a:ext cx="1043472" cy="3170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467C89-5ACF-D09E-5B02-71B7F35B8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994" y="1717041"/>
            <a:ext cx="1045029" cy="3962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4CE3064-0681-4A70-A6A4-5D8F0FB3E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195" y="1713486"/>
            <a:ext cx="934229" cy="3682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7C36CE-8829-490E-A610-5E728A6E1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262" y="3569229"/>
            <a:ext cx="780356" cy="3779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3DE49B7-9767-4181-8D11-47915BDDE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633" y="1072854"/>
            <a:ext cx="789938" cy="3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277" y="1476375"/>
            <a:ext cx="3015646" cy="3773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400" b="1" dirty="0">
                <a:latin typeface="Candara" panose="020E0502030303020204" pitchFamily="34" charset="0"/>
              </a:rPr>
              <a:t>Global bike sales (2011-2014)</a:t>
            </a:r>
            <a:endParaRPr lang="en-US" sz="1400" dirty="0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4" y="2015732"/>
            <a:ext cx="3495371" cy="426124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000" b="1" dirty="0">
              <a:latin typeface="Candara" panose="020E0502030303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Global bike sales increased consistently from 2011 to 2014, rising from $45.9 billion to $53.2 billion.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The annual growth rate accelerated yearly, indicating a growing market potential, likely driven by factors like eco-friendly transportation and health trends.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3598B-A335-E398-5874-24436124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9991" y="934281"/>
            <a:ext cx="6928139" cy="52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277" y="1381125"/>
            <a:ext cx="3015646" cy="47263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1400" b="1" dirty="0">
                <a:latin typeface="Candara" panose="020E0502030303020204" pitchFamily="34" charset="0"/>
              </a:rPr>
              <a:t>Global (online) bike sales </a:t>
            </a:r>
            <a:br>
              <a:rPr lang="en-US" sz="1400" b="1" dirty="0">
                <a:latin typeface="Candara" panose="020E0502030303020204" pitchFamily="34" charset="0"/>
              </a:rPr>
            </a:br>
            <a:r>
              <a:rPr lang="en-US" sz="1400" b="1" dirty="0">
                <a:latin typeface="Candara" panose="020E0502030303020204" pitchFamily="34" charset="0"/>
              </a:rPr>
              <a:t>(2011-2014)</a:t>
            </a:r>
            <a:endParaRPr lang="en-US" sz="1400" dirty="0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4" y="2015732"/>
            <a:ext cx="3495371" cy="426124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000" b="1" dirty="0">
              <a:latin typeface="Candara" panose="020E0502030303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Global online bike sales surged from $989 million in 2011 to $1.708 billion in 2014, reflecting consistent year-over-year growth.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DF1DF-00AC-82B9-BF9D-3BA881283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9819" y="893242"/>
            <a:ext cx="7137015" cy="52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577" y="1476375"/>
            <a:ext cx="3726408" cy="3773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400" b="1" dirty="0">
                <a:latin typeface="Candara" panose="020E0502030303020204" pitchFamily="34" charset="0"/>
              </a:rPr>
              <a:t>ahg bike sales (2011-2013)</a:t>
            </a:r>
            <a:endParaRPr lang="en-US" sz="1400" dirty="0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726708" cy="3500484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AHG's online bike sales grew notably from 2011 to 2013, led by the United States ($3.17 million) and Australia ($3.24 million).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The United Kingdom reached $1.4 million, and AHG's share of Global online sales increased from 0.39% in 2011 to 0.73% in 2013.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244B5-5FD2-2F5C-F502-278A4F8EC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8287" y="745435"/>
            <a:ext cx="6848061" cy="551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00807" y="1436913"/>
            <a:ext cx="3213119" cy="416841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1200" b="1" dirty="0">
                <a:latin typeface="Candara" panose="020E0502030303020204" pitchFamily="34" charset="0"/>
              </a:rPr>
              <a:t>Ahg vs competitors: MOUNTAIN BIKES PRICES</a:t>
            </a:r>
            <a:endParaRPr lang="en-US" sz="1200" dirty="0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825270" cy="453435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AHG offers premium mountain bikes with a wide price range.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While competitors like Dick's Sporting Goods and </a:t>
            </a:r>
            <a:r>
              <a:rPr lang="en-US" sz="1200" b="1" dirty="0" err="1">
                <a:latin typeface="Candara" panose="020E0502030303020204" pitchFamily="34" charset="0"/>
              </a:rPr>
              <a:t>SportChek</a:t>
            </a:r>
            <a:r>
              <a:rPr lang="en-US" sz="1200" b="1" dirty="0">
                <a:latin typeface="Candara" panose="020E0502030303020204" pitchFamily="34" charset="0"/>
              </a:rPr>
              <a:t> target budget-conscious buyers, AHG competes with Decathlon and Intersport in a similar price range.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Rebel provides various budget and high-end options, while Halfords focuses on budget-friendly choices.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AHG serves the mid to high-end market and should emphasize value and quality for their premium prices.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CBFF1-FC32-0E38-E511-5F7B0C686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6849" y="929235"/>
            <a:ext cx="6705601" cy="554620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A6C175-E88C-DFE8-3BCD-634FEE246332}"/>
              </a:ext>
            </a:extLst>
          </p:cNvPr>
          <p:cNvSpPr/>
          <p:nvPr/>
        </p:nvSpPr>
        <p:spPr>
          <a:xfrm>
            <a:off x="5898917" y="4105470"/>
            <a:ext cx="829509" cy="200818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276" y="1530219"/>
            <a:ext cx="3562651" cy="3235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200" b="1" dirty="0">
                <a:latin typeface="Candara" panose="020E0502030303020204" pitchFamily="34" charset="0"/>
              </a:rPr>
              <a:t>Ahg vs competitors: road BIKES PRICES</a:t>
            </a:r>
            <a:endParaRPr lang="en-US" sz="1200" dirty="0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771594" cy="4207785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AHG's road bike prices: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200" b="1" dirty="0">
              <a:latin typeface="Candara" panose="020E0502030303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Average: $1,629.62 (mid to premium range).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Maximum: $3,578.27 (high-end).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Minimum: $234.90 (entry-level).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Compared to competitors: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200" b="1" dirty="0">
              <a:latin typeface="Candara" panose="020E0502030303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AHG caters to mid to premium markets.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Some competitors offer budget-friendly options.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AHG focuses on value and quality in the mid to premium range.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91A24-4261-1765-9BB0-0F24BAE4C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3173" y="842820"/>
            <a:ext cx="6589381" cy="57072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D8CCDC-1A42-3C76-B6C6-2E96C70D1968}"/>
              </a:ext>
            </a:extLst>
          </p:cNvPr>
          <p:cNvSpPr/>
          <p:nvPr/>
        </p:nvSpPr>
        <p:spPr>
          <a:xfrm>
            <a:off x="5673012" y="4049486"/>
            <a:ext cx="923731" cy="217403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7543" y="1474237"/>
            <a:ext cx="3446384" cy="37951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200" b="1" dirty="0">
                <a:latin typeface="Candara" panose="020E0502030303020204" pitchFamily="34" charset="0"/>
              </a:rPr>
              <a:t>Ahg vs competitors: TOURING BIKES PRICES</a:t>
            </a:r>
            <a:endParaRPr lang="en-US" sz="1200" dirty="0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562348" cy="453435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AHG focuses on mid-to-premium touring bikes with an average price of $1,602.81 and a maximum of $2,384.07.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 dirty="0">
                <a:latin typeface="Candara" panose="020E0502030303020204" pitchFamily="34" charset="0"/>
              </a:rPr>
              <a:t>Competitors provide more budget-friendly options.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12597-07D8-D84C-6A32-E1BDF8A7F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3927" y="844073"/>
            <a:ext cx="6807959" cy="570601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82D62E-71C0-F8DF-5DFE-93638939447E}"/>
              </a:ext>
            </a:extLst>
          </p:cNvPr>
          <p:cNvSpPr/>
          <p:nvPr/>
        </p:nvSpPr>
        <p:spPr>
          <a:xfrm>
            <a:off x="5532054" y="2863436"/>
            <a:ext cx="933450" cy="309562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5" name="Rectangle 174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260B4-EDFB-7968-BDAB-263B4195D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114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/>
              <a:t>Executive summary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617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1A5D0-0387-E981-A44C-3D503F764DAE}"/>
              </a:ext>
            </a:extLst>
          </p:cNvPr>
          <p:cNvSpPr txBox="1"/>
          <p:nvPr/>
        </p:nvSpPr>
        <p:spPr>
          <a:xfrm>
            <a:off x="958721" y="687746"/>
            <a:ext cx="609755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1F221-3BA5-4AC8-0A0F-A5AF8DD45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30" y="774440"/>
            <a:ext cx="8024326" cy="5840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5C90D-D054-53FD-10E9-FED2631E1D25}"/>
              </a:ext>
            </a:extLst>
          </p:cNvPr>
          <p:cNvSpPr txBox="1"/>
          <p:nvPr/>
        </p:nvSpPr>
        <p:spPr>
          <a:xfrm>
            <a:off x="1156996" y="223935"/>
            <a:ext cx="639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MARKET SHARE AND COMPETITORS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52D68-6D00-BD06-4D89-B42098373DA3}"/>
              </a:ext>
            </a:extLst>
          </p:cNvPr>
          <p:cNvSpPr txBox="1"/>
          <p:nvPr/>
        </p:nvSpPr>
        <p:spPr>
          <a:xfrm>
            <a:off x="8854751" y="998376"/>
            <a:ext cx="29578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competitive analysis reveals key distinctions among these brands. </a:t>
            </a:r>
          </a:p>
          <a:p>
            <a:endParaRPr lang="en-US" sz="1600" dirty="0"/>
          </a:p>
          <a:p>
            <a:r>
              <a:rPr lang="en-US" sz="1600" dirty="0"/>
              <a:t>AHG primarily focuses on affordability and serves bulk buyers. </a:t>
            </a:r>
          </a:p>
          <a:p>
            <a:endParaRPr lang="en-US" sz="1600" dirty="0"/>
          </a:p>
          <a:p>
            <a:r>
              <a:rPr lang="en-US" sz="1600" dirty="0"/>
              <a:t>Decathlon caters to a broad target market with a strong emphasis on families, athletes, and recreational athletes. Dick's Sporting Goods, Intersport, Rebel, </a:t>
            </a:r>
            <a:r>
              <a:rPr lang="en-US" sz="1600" dirty="0" err="1"/>
              <a:t>SportChek</a:t>
            </a:r>
            <a:r>
              <a:rPr lang="en-US" sz="1600" dirty="0"/>
              <a:t>, and Halfords offer a wide range of products for various customers. </a:t>
            </a:r>
          </a:p>
          <a:p>
            <a:endParaRPr lang="en-US" sz="1600" dirty="0"/>
          </a:p>
          <a:p>
            <a:r>
              <a:rPr lang="en-US" sz="1600" dirty="0"/>
              <a:t>Each brand targets a different customer segment, with its unique competitive advantages and areas of excellence.</a:t>
            </a:r>
          </a:p>
        </p:txBody>
      </p:sp>
    </p:spTree>
    <p:extLst>
      <p:ext uri="{BB962C8B-B14F-4D97-AF65-F5344CB8AC3E}">
        <p14:creationId xmlns:p14="http://schemas.microsoft.com/office/powerpoint/2010/main" val="3125216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61A5D0-0387-E981-A44C-3D503F764DAE}"/>
              </a:ext>
            </a:extLst>
          </p:cNvPr>
          <p:cNvSpPr txBox="1"/>
          <p:nvPr/>
        </p:nvSpPr>
        <p:spPr>
          <a:xfrm>
            <a:off x="958721" y="687746"/>
            <a:ext cx="609755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1100" dirty="0"/>
          </a:p>
          <a:p>
            <a:pPr algn="l" fontAlgn="ctr"/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5C90D-D054-53FD-10E9-FED2631E1D25}"/>
              </a:ext>
            </a:extLst>
          </p:cNvPr>
          <p:cNvSpPr txBox="1"/>
          <p:nvPr/>
        </p:nvSpPr>
        <p:spPr>
          <a:xfrm>
            <a:off x="1156996" y="223935"/>
            <a:ext cx="639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MARKET SHARE AND COMPETITORS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50FA-9995-0CE2-EB1B-776DE65EB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918" y="783772"/>
            <a:ext cx="8574833" cy="5386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F637A-6067-A52C-22DA-5D5892155397}"/>
              </a:ext>
            </a:extLst>
          </p:cNvPr>
          <p:cNvSpPr txBox="1"/>
          <p:nvPr/>
        </p:nvSpPr>
        <p:spPr>
          <a:xfrm>
            <a:off x="9013371" y="877078"/>
            <a:ext cx="28987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AHG prioritizes affordability and convenience, while competitors excel in branding, product variety, value-added services, and customer service. </a:t>
            </a:r>
          </a:p>
          <a:p>
            <a:endParaRPr lang="en-US" sz="1600" dirty="0"/>
          </a:p>
          <a:p>
            <a:r>
              <a:rPr lang="en-US" sz="1600" dirty="0"/>
              <a:t>Common weaknesses include limited social responsibility, network size, and lack of partnerships. </a:t>
            </a:r>
          </a:p>
          <a:p>
            <a:endParaRPr lang="en-US" sz="1600" dirty="0"/>
          </a:p>
          <a:p>
            <a:r>
              <a:rPr lang="en-US" sz="1600" dirty="0"/>
              <a:t>Shared opportunities: e-commerce growth, outdoor activity popularity, international expansion, acquisitions.</a:t>
            </a:r>
          </a:p>
          <a:p>
            <a:endParaRPr lang="en-US" sz="1600" dirty="0"/>
          </a:p>
          <a:p>
            <a:r>
              <a:rPr lang="en-US" sz="1600" dirty="0"/>
              <a:t>Common threats: economic downturn, evolving consumer preferences, new technology, government regulations.</a:t>
            </a:r>
          </a:p>
        </p:txBody>
      </p:sp>
    </p:spTree>
    <p:extLst>
      <p:ext uri="{BB962C8B-B14F-4D97-AF65-F5344CB8AC3E}">
        <p14:creationId xmlns:p14="http://schemas.microsoft.com/office/powerpoint/2010/main" val="3920985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9285E-F463-E191-312A-6A5C798EB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6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A4A02-5928-6E3E-F320-2C0300A6D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37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Cost-benefit ANALYSIS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cap="all" dirty="0"/>
              <a:t>Items frequently bought together </a:t>
            </a:r>
            <a:r>
              <a:rPr lang="en-US" cap="all" dirty="0"/>
              <a:t>based on </a:t>
            </a:r>
            <a:r>
              <a:rPr lang="en-US" sz="2000" cap="all" dirty="0"/>
              <a:t>Support, Confidence, lift and profitability</a:t>
            </a:r>
          </a:p>
          <a:p>
            <a:pPr marL="0" indent="0">
              <a:buNone/>
            </a:pPr>
            <a:r>
              <a:rPr lang="en-US" b="1" dirty="0"/>
              <a:t>,</a:t>
            </a:r>
          </a:p>
        </p:txBody>
      </p:sp>
      <p:sp>
        <p:nvSpPr>
          <p:cNvPr id="3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73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Market BASKET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5510ED-A8A9-7288-4BD5-1C1D8775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729" y="5016709"/>
            <a:ext cx="8643011" cy="457219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cap="all" dirty="0"/>
              <a:t>Top Items frequently bought together and their profitability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3C7180-AE29-51DC-3F35-07DA7C92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" y="149087"/>
            <a:ext cx="11986592" cy="42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05" y="169114"/>
            <a:ext cx="11413065" cy="1345103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Recommended Items 1: Water Bottle &amp; Mountain Bottle Cage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Water Bottle and Mountain Bottle Cage, with 5% support and a high lift of 5.61, supported by confidence levels of 36% and 84%. This will increase revenue from $4.99 to $14.98 (200% increase) and profit from $3.12 to $9.38 (200% increase).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AFB8594-3CED-BEE1-6A4B-90ECDA18F0DD}"/>
              </a:ext>
            </a:extLst>
          </p:cNvPr>
          <p:cNvSpPr txBox="1">
            <a:spLocks/>
          </p:cNvSpPr>
          <p:nvPr/>
        </p:nvSpPr>
        <p:spPr>
          <a:xfrm>
            <a:off x="209552" y="5657850"/>
            <a:ext cx="11705639" cy="1031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000" b="1" dirty="0">
              <a:latin typeface="Candara" panose="020E05020303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1699A-1D7E-94B8-3539-39580C32588A}"/>
              </a:ext>
            </a:extLst>
          </p:cNvPr>
          <p:cNvSpPr txBox="1"/>
          <p:nvPr/>
        </p:nvSpPr>
        <p:spPr>
          <a:xfrm>
            <a:off x="310006" y="3546271"/>
            <a:ext cx="11571686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Recommended Items 2: Long-Sleeve Logo Jersey &amp; Half-Finger Gloves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Long-Sleeve Logo Jersey and Half-Finger Gloves, with 5.29% support and a lift of 4.54, supported by confidence levels of 38.96% and 62.94%. This will increase revenue from $49.99 to $74.48 (49% increase) and profit from $11.50 to $26.83 (133% increase).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E3D9E-9A47-0095-3652-4F93C323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165064"/>
            <a:ext cx="7892446" cy="22639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BB983A-FE62-7722-A002-99A6C772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502401"/>
            <a:ext cx="7892446" cy="218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2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05" y="169114"/>
            <a:ext cx="11413065" cy="1345103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Recommended Items 3: Sport-100 &amp; Long-Sleeve Logo Jersey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Sport-100 and Long-Sleeve Logo Jersey, with 9.75% support and a lift of 2.41, supported by confidence levels of 33.41% and 70.38%. This will increase revenue from $34.99 to $84.98 (143% increase) and profit from $21.90 to $33.40 (52% increase).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AFB8594-3CED-BEE1-6A4B-90ECDA18F0DD}"/>
              </a:ext>
            </a:extLst>
          </p:cNvPr>
          <p:cNvSpPr txBox="1">
            <a:spLocks/>
          </p:cNvSpPr>
          <p:nvPr/>
        </p:nvSpPr>
        <p:spPr>
          <a:xfrm>
            <a:off x="209552" y="5657850"/>
            <a:ext cx="11705639" cy="1031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000" b="1" dirty="0">
              <a:latin typeface="Candara" panose="020E05020303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1699A-1D7E-94B8-3539-39580C32588A}"/>
              </a:ext>
            </a:extLst>
          </p:cNvPr>
          <p:cNvSpPr txBox="1"/>
          <p:nvPr/>
        </p:nvSpPr>
        <p:spPr>
          <a:xfrm>
            <a:off x="310006" y="3546271"/>
            <a:ext cx="11571686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b="1" dirty="0">
                <a:latin typeface="Candara" panose="020E0502030303020204" pitchFamily="34" charset="0"/>
              </a:rPr>
              <a:t>Recommended Items 4: Long-Sleeve Logo Jersey &amp; Cycling Cap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Long-Sleeve Logo Jersey and Cycling Cap, with 8% support and a high lift of 5.61, supported by confidence levels of 60% and 78%. This will increase revenue from $49.99 to $58.98 (18% increase) and profit from $11.50 to $13.57 (18% increase).</a:t>
            </a:r>
            <a:endParaRPr lang="en-US" sz="9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B16E5-6469-CC41-FF66-289383D6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89" y="1181100"/>
            <a:ext cx="8465711" cy="2186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6A02A-AA49-E6CD-2B48-3FFD91855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88" y="4515061"/>
            <a:ext cx="8465711" cy="19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6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05" y="169114"/>
            <a:ext cx="11413065" cy="2114689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Recommended Items 5: Sport-100 &amp; Cycling Cap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Cross-sell Sport-100 &amp; Cycling Cap with 9% support and 2.99 lift, boosting revenue from $34.99 to $43.98 (26% increase) and profit from $21.90 to $23.97 (9% increase) at 32% and 87% confidence levels.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AFB8594-3CED-BEE1-6A4B-90ECDA18F0DD}"/>
              </a:ext>
            </a:extLst>
          </p:cNvPr>
          <p:cNvSpPr txBox="1">
            <a:spLocks/>
          </p:cNvSpPr>
          <p:nvPr/>
        </p:nvSpPr>
        <p:spPr>
          <a:xfrm>
            <a:off x="209552" y="5657850"/>
            <a:ext cx="11705639" cy="1031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000" b="1" dirty="0">
              <a:latin typeface="Candara" panose="020E05020303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1699A-1D7E-94B8-3539-39580C32588A}"/>
              </a:ext>
            </a:extLst>
          </p:cNvPr>
          <p:cNvSpPr txBox="1"/>
          <p:nvPr/>
        </p:nvSpPr>
        <p:spPr>
          <a:xfrm>
            <a:off x="310006" y="3546271"/>
            <a:ext cx="11571686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400" b="1" dirty="0">
                <a:latin typeface="Candara" panose="020E0502030303020204" pitchFamily="34" charset="0"/>
              </a:rPr>
              <a:t>Recommended Items 6: Mountain-200 &amp; HL Mountain Frame</a:t>
            </a:r>
          </a:p>
          <a:p>
            <a:pPr algn="ctr">
              <a:lnSpc>
                <a:spcPct val="110000"/>
              </a:lnSpc>
            </a:pPr>
            <a:r>
              <a:rPr lang="en-US" sz="1400" b="1" dirty="0">
                <a:latin typeface="Candara" panose="020E0502030303020204" pitchFamily="34" charset="0"/>
              </a:rPr>
              <a:t>Mountain-200 and HL Mountain Frame, with 7% support and a lift of 5.42, supported by confidence levels of 33% and 116%. This will increase revenue from $2,319.99 to $3,138.69 (35% increase) and profit from $1,054.37 to $1,125.87 (7% increase).</a:t>
            </a:r>
            <a:endParaRPr lang="en-US" sz="900" b="1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CEA85A34-9658-3043-8AB8-AC9B77A3F5B4}"/>
              </a:ext>
            </a:extLst>
          </p:cNvPr>
          <p:cNvSpPr/>
          <p:nvPr/>
        </p:nvSpPr>
        <p:spPr>
          <a:xfrm>
            <a:off x="6163384" y="2109452"/>
            <a:ext cx="503853" cy="595762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F5097-9028-A512-2615-0C5023A09692}"/>
              </a:ext>
            </a:extLst>
          </p:cNvPr>
          <p:cNvSpPr txBox="1"/>
          <p:nvPr/>
        </p:nvSpPr>
        <p:spPr>
          <a:xfrm>
            <a:off x="5896947" y="2816907"/>
            <a:ext cx="125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Basket Profit%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34C936-5C7C-7960-FF99-C1E73474479D}"/>
              </a:ext>
            </a:extLst>
          </p:cNvPr>
          <p:cNvSpPr txBox="1"/>
          <p:nvPr/>
        </p:nvSpPr>
        <p:spPr>
          <a:xfrm>
            <a:off x="6185303" y="1832126"/>
            <a:ext cx="714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321%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F33CA-0756-E65A-6A0D-FCF40C86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271167"/>
            <a:ext cx="8130960" cy="2040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EF93C-0747-95CA-C10B-033FF3DC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429300"/>
            <a:ext cx="8130960" cy="20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A4A02-5928-6E3E-F320-2C0300A6D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37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Cost-benefit ANALYSIS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41154B-8AA8-B87B-036B-32B46608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Söhne"/>
              </a:rPr>
              <a:t>The cross-selling strategies outlined in the recommendations have the potential to significantly boost both revenue and profit. In some cases, the increase is as high as </a:t>
            </a:r>
            <a:r>
              <a:rPr lang="en-US" dirty="0">
                <a:latin typeface="Söhne"/>
              </a:rPr>
              <a:t>200</a:t>
            </a:r>
            <a:r>
              <a:rPr lang="en-US" b="0" i="0" dirty="0">
                <a:effectLst/>
                <a:latin typeface="Söhne"/>
              </a:rPr>
              <a:t>%, highlighting the value of effective cross-selling in business growth.</a:t>
            </a:r>
            <a:endParaRPr lang="en-US" b="1" dirty="0"/>
          </a:p>
        </p:txBody>
      </p:sp>
      <p:sp>
        <p:nvSpPr>
          <p:cNvPr id="3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409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7BB293-21E5-774C-6C0C-A945925FF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1" r="17648" b="-2"/>
          <a:stretch/>
        </p:blipFill>
        <p:spPr>
          <a:xfrm>
            <a:off x="3" y="10"/>
            <a:ext cx="7035427" cy="6857990"/>
          </a:xfrm>
          <a:custGeom>
            <a:avLst/>
            <a:gdLst/>
            <a:ahLst/>
            <a:cxnLst/>
            <a:rect l="l" t="t" r="r" b="b"/>
            <a:pathLst>
              <a:path w="7035427" h="6858000">
                <a:moveTo>
                  <a:pt x="6721178" y="0"/>
                </a:moveTo>
                <a:lnTo>
                  <a:pt x="7035427" y="0"/>
                </a:lnTo>
                <a:lnTo>
                  <a:pt x="7035427" y="6858000"/>
                </a:lnTo>
                <a:lnTo>
                  <a:pt x="6721178" y="6858000"/>
                </a:lnTo>
                <a:close/>
                <a:moveTo>
                  <a:pt x="6145447" y="0"/>
                </a:moveTo>
                <a:lnTo>
                  <a:pt x="6495807" y="0"/>
                </a:lnTo>
                <a:lnTo>
                  <a:pt x="6495807" y="6858000"/>
                </a:lnTo>
                <a:lnTo>
                  <a:pt x="6145447" y="6858000"/>
                </a:lnTo>
                <a:close/>
                <a:moveTo>
                  <a:pt x="5943574" y="0"/>
                </a:moveTo>
                <a:lnTo>
                  <a:pt x="6068661" y="0"/>
                </a:lnTo>
                <a:lnTo>
                  <a:pt x="6068661" y="6858000"/>
                </a:lnTo>
                <a:lnTo>
                  <a:pt x="5943574" y="6858000"/>
                </a:lnTo>
                <a:close/>
                <a:moveTo>
                  <a:pt x="5569715" y="0"/>
                </a:moveTo>
                <a:lnTo>
                  <a:pt x="5734643" y="0"/>
                </a:lnTo>
                <a:lnTo>
                  <a:pt x="5734643" y="6858000"/>
                </a:lnTo>
                <a:lnTo>
                  <a:pt x="5569715" y="6858000"/>
                </a:lnTo>
                <a:close/>
                <a:moveTo>
                  <a:pt x="0" y="0"/>
                </a:moveTo>
                <a:lnTo>
                  <a:pt x="4996975" y="0"/>
                </a:lnTo>
                <a:lnTo>
                  <a:pt x="49969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00868-D7BE-CF1A-7A4F-3D572ACED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20" r="23640"/>
          <a:stretch/>
        </p:blipFill>
        <p:spPr>
          <a:xfrm>
            <a:off x="4996977" y="-2"/>
            <a:ext cx="7193483" cy="6858002"/>
          </a:xfrm>
          <a:custGeom>
            <a:avLst/>
            <a:gdLst/>
            <a:ahLst/>
            <a:cxnLst/>
            <a:rect l="l" t="t" r="r" b="b"/>
            <a:pathLst>
              <a:path w="7193483" h="6858002">
                <a:moveTo>
                  <a:pt x="2038452" y="0"/>
                </a:moveTo>
                <a:lnTo>
                  <a:pt x="7193483" y="0"/>
                </a:lnTo>
                <a:lnTo>
                  <a:pt x="7193483" y="6858002"/>
                </a:lnTo>
                <a:lnTo>
                  <a:pt x="2038452" y="6858002"/>
                </a:lnTo>
                <a:close/>
                <a:moveTo>
                  <a:pt x="1498832" y="0"/>
                </a:moveTo>
                <a:lnTo>
                  <a:pt x="1724203" y="0"/>
                </a:lnTo>
                <a:lnTo>
                  <a:pt x="1724203" y="6858002"/>
                </a:lnTo>
                <a:lnTo>
                  <a:pt x="1498832" y="6858002"/>
                </a:lnTo>
                <a:close/>
                <a:moveTo>
                  <a:pt x="1071686" y="0"/>
                </a:moveTo>
                <a:lnTo>
                  <a:pt x="1148472" y="0"/>
                </a:lnTo>
                <a:lnTo>
                  <a:pt x="1148472" y="6858002"/>
                </a:lnTo>
                <a:lnTo>
                  <a:pt x="1071686" y="6858002"/>
                </a:lnTo>
                <a:close/>
                <a:moveTo>
                  <a:pt x="737668" y="0"/>
                </a:moveTo>
                <a:lnTo>
                  <a:pt x="946599" y="0"/>
                </a:lnTo>
                <a:lnTo>
                  <a:pt x="946599" y="6858002"/>
                </a:lnTo>
                <a:lnTo>
                  <a:pt x="737668" y="6858002"/>
                </a:lnTo>
                <a:close/>
                <a:moveTo>
                  <a:pt x="0" y="0"/>
                </a:moveTo>
                <a:lnTo>
                  <a:pt x="572740" y="0"/>
                </a:lnTo>
                <a:lnTo>
                  <a:pt x="572740" y="6858002"/>
                </a:lnTo>
                <a:lnTo>
                  <a:pt x="0" y="6858002"/>
                </a:lnTo>
                <a:close/>
              </a:path>
            </a:pathLst>
          </a:cu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416F79E-3908-41B1-9565-B7BE82002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88651"/>
            <a:ext cx="12192001" cy="1982234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89027" y="4150554"/>
            <a:ext cx="9608678" cy="744349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E"/>
                </a:solidFill>
              </a:rPr>
              <a:t>5-Year sales forecast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04F2600-AA00-4D58-8016-97B73AF7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88902" y="5083866"/>
            <a:ext cx="9609106" cy="0"/>
          </a:xfrm>
          <a:prstGeom prst="line">
            <a:avLst/>
          </a:prstGeom>
          <a:ln w="31750">
            <a:solidFill>
              <a:srgbClr val="E0931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70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3A58D-24F7-EF9F-F4D7-239CC8A4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131" y="254358"/>
            <a:ext cx="1006793" cy="8029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3564961" cy="52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/>
              <a:t>EXECUTIVE SUMMARY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393290" y="662473"/>
            <a:ext cx="11375923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AHG's revenue was generated through the Reseller channel, contributing 73.2%, with Online sales accounting for 26.7%.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profit distribution by sales channel reflects 96% from Online sales and 4% from the Reseller channel.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Between 2011 and 2013, both Online and Reseller channels saw increased revenue growth, with Online at 175% and Reseller at 266.7%.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The online channel’s profit grew by 181.25%, while the Reseller channel experienced a 175% decrease in profit growth during this period.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Discounted revenue rose by 528.5% from 2011 to 2012 and 136.9% from 2012 to 2013 but remained significantly lower than undiscounted revenue, which was 3873.3% higher in 2011, 1802.6% higher in 2012, and 825.5% higher in 2013.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AHG experienced losses of over $367k in 2012 and $555k in 2013 from discounts, indicating that the discount strategy is not beneficial to AHG’s profitability.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Digital Shift: Online transactions experienced a remarkable surge, increasing by approximately 276% from 533 to 2,007, while Store transactions declined by about 48% from 186 to 96. In parallel, Online orders increased by 248%, emphasizing a clear preference for the Online channel over the Reseller channel during this period.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Online customer demographics experienced significant changes from 2011 to 2013: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Both genders grew by 777.6%.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Married customers increased by 888%, outpacing singles.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Higher education levels, particularly Bachelor's degrees increased by 283% between 2012 and 2013.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50-60 Years age group saw the most significant increase (294% between 2012 and 2013).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Significant online customer growth in specific regions, including Australia, Canada, France, Germany, the Northwest US, and the United Kingdom.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200000"/>
              </a:lnSpc>
            </a:pP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003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UNITED KINGDOM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shows a fluctuating upward trend from 2012 to 2019, reaching approximately $1.4M from $278K.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steady upward trend from 2011 to 2019, reaching approximately $1.1M from $362K.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245AB-4500-CCFA-B91A-261C25E5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3" y="727586"/>
            <a:ext cx="6096000" cy="40747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1D2521-E648-6BE4-95FA-E2B166A71DF3}"/>
              </a:ext>
            </a:extLst>
          </p:cNvPr>
          <p:cNvCxnSpPr>
            <a:cxnSpLocks/>
          </p:cNvCxnSpPr>
          <p:nvPr/>
        </p:nvCxnSpPr>
        <p:spPr>
          <a:xfrm>
            <a:off x="2241755" y="3814916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227510-2DBE-DA66-A0CB-862FFAE32E4E}"/>
              </a:ext>
            </a:extLst>
          </p:cNvPr>
          <p:cNvSpPr txBox="1"/>
          <p:nvPr/>
        </p:nvSpPr>
        <p:spPr>
          <a:xfrm>
            <a:off x="3116827" y="3684111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$278K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C85E8F-8882-F567-2629-C15282154140}"/>
              </a:ext>
            </a:extLst>
          </p:cNvPr>
          <p:cNvCxnSpPr>
            <a:cxnSpLocks/>
          </p:cNvCxnSpPr>
          <p:nvPr/>
        </p:nvCxnSpPr>
        <p:spPr>
          <a:xfrm>
            <a:off x="5080823" y="1476774"/>
            <a:ext cx="899649" cy="13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56DEFF-16E5-1898-9B7B-C18903375D0A}"/>
              </a:ext>
            </a:extLst>
          </p:cNvPr>
          <p:cNvSpPr txBox="1"/>
          <p:nvPr/>
        </p:nvSpPr>
        <p:spPr>
          <a:xfrm>
            <a:off x="4675243" y="1348949"/>
            <a:ext cx="614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$1.4M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8CD98A-0C8A-7FA0-CA97-F49577DC4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10" y="593799"/>
            <a:ext cx="5742039" cy="42085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F29BD3-6B4E-86D0-9AAF-D59126191F16}"/>
              </a:ext>
            </a:extLst>
          </p:cNvPr>
          <p:cNvCxnSpPr>
            <a:cxnSpLocks/>
          </p:cNvCxnSpPr>
          <p:nvPr/>
        </p:nvCxnSpPr>
        <p:spPr>
          <a:xfrm>
            <a:off x="7760113" y="3362107"/>
            <a:ext cx="899649" cy="13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2A4609-2905-9F89-1B11-45B0864A206B}"/>
              </a:ext>
            </a:extLst>
          </p:cNvPr>
          <p:cNvCxnSpPr>
            <a:cxnSpLocks/>
          </p:cNvCxnSpPr>
          <p:nvPr/>
        </p:nvCxnSpPr>
        <p:spPr>
          <a:xfrm>
            <a:off x="10903974" y="1610559"/>
            <a:ext cx="953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079191-A993-D3DF-F465-C37F57208A69}"/>
              </a:ext>
            </a:extLst>
          </p:cNvPr>
          <p:cNvSpPr txBox="1"/>
          <p:nvPr/>
        </p:nvSpPr>
        <p:spPr>
          <a:xfrm>
            <a:off x="7316429" y="3231302"/>
            <a:ext cx="614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$362K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00B0C-2A34-E0AC-6B1C-1BF28A523369}"/>
              </a:ext>
            </a:extLst>
          </p:cNvPr>
          <p:cNvSpPr txBox="1"/>
          <p:nvPr/>
        </p:nvSpPr>
        <p:spPr>
          <a:xfrm>
            <a:off x="10400069" y="1479754"/>
            <a:ext cx="614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$1.1M</a:t>
            </a:r>
          </a:p>
        </p:txBody>
      </p:sp>
    </p:spTree>
    <p:extLst>
      <p:ext uri="{BB962C8B-B14F-4D97-AF65-F5344CB8AC3E}">
        <p14:creationId xmlns:p14="http://schemas.microsoft.com/office/powerpoint/2010/main" val="127364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SOUTHWEST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shows a fluctuating upward trend from 2011 to 2019, reaching approximately $1.3M from $286K.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steady upward trend from 2011 to 2019, reaching approximately $1.4M from $491.5K.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F29BD3-6B4E-86D0-9AAF-D59126191F16}"/>
              </a:ext>
            </a:extLst>
          </p:cNvPr>
          <p:cNvCxnSpPr>
            <a:cxnSpLocks/>
          </p:cNvCxnSpPr>
          <p:nvPr/>
        </p:nvCxnSpPr>
        <p:spPr>
          <a:xfrm>
            <a:off x="7760113" y="3362107"/>
            <a:ext cx="899649" cy="13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2A4609-2905-9F89-1B11-45B0864A206B}"/>
              </a:ext>
            </a:extLst>
          </p:cNvPr>
          <p:cNvCxnSpPr>
            <a:cxnSpLocks/>
          </p:cNvCxnSpPr>
          <p:nvPr/>
        </p:nvCxnSpPr>
        <p:spPr>
          <a:xfrm>
            <a:off x="10903974" y="1610559"/>
            <a:ext cx="953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079191-A993-D3DF-F465-C37F57208A69}"/>
              </a:ext>
            </a:extLst>
          </p:cNvPr>
          <p:cNvSpPr txBox="1"/>
          <p:nvPr/>
        </p:nvSpPr>
        <p:spPr>
          <a:xfrm>
            <a:off x="7316429" y="3231302"/>
            <a:ext cx="614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362K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00B0C-2A34-E0AC-6B1C-1BF28A523369}"/>
              </a:ext>
            </a:extLst>
          </p:cNvPr>
          <p:cNvSpPr txBox="1"/>
          <p:nvPr/>
        </p:nvSpPr>
        <p:spPr>
          <a:xfrm>
            <a:off x="10400069" y="1479754"/>
            <a:ext cx="614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1.1M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2D0B7-FD89-45F1-9E23-40D0F98C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793578"/>
            <a:ext cx="5944831" cy="4250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BA8AF-FD2B-609A-7C6B-A1C4151E1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28" y="731750"/>
            <a:ext cx="5578575" cy="43121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0075A-7BB8-EB27-9649-F10649C961BC}"/>
              </a:ext>
            </a:extLst>
          </p:cNvPr>
          <p:cNvCxnSpPr>
            <a:cxnSpLocks/>
          </p:cNvCxnSpPr>
          <p:nvPr/>
        </p:nvCxnSpPr>
        <p:spPr>
          <a:xfrm>
            <a:off x="1892709" y="4097593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57A6C1-8C45-A2C1-C5C4-D82CADA237DB}"/>
              </a:ext>
            </a:extLst>
          </p:cNvPr>
          <p:cNvCxnSpPr>
            <a:cxnSpLocks/>
          </p:cNvCxnSpPr>
          <p:nvPr/>
        </p:nvCxnSpPr>
        <p:spPr>
          <a:xfrm>
            <a:off x="5127522" y="1941871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967D1B-2F58-C875-44C7-45E5FCB8ECA0}"/>
              </a:ext>
            </a:extLst>
          </p:cNvPr>
          <p:cNvSpPr txBox="1"/>
          <p:nvPr/>
        </p:nvSpPr>
        <p:spPr>
          <a:xfrm>
            <a:off x="1405397" y="3966788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$286K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2931E-0134-D93B-5E56-81186E00D0DA}"/>
              </a:ext>
            </a:extLst>
          </p:cNvPr>
          <p:cNvSpPr txBox="1"/>
          <p:nvPr/>
        </p:nvSpPr>
        <p:spPr>
          <a:xfrm>
            <a:off x="4617215" y="1811066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$1.3M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C762D5-6B85-674C-78C6-63FBCED6990A}"/>
              </a:ext>
            </a:extLst>
          </p:cNvPr>
          <p:cNvCxnSpPr>
            <a:cxnSpLocks/>
          </p:cNvCxnSpPr>
          <p:nvPr/>
        </p:nvCxnSpPr>
        <p:spPr>
          <a:xfrm>
            <a:off x="7683909" y="3593690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BDA319-1A2D-05F9-DD04-024A20ED0EEA}"/>
              </a:ext>
            </a:extLst>
          </p:cNvPr>
          <p:cNvCxnSpPr>
            <a:cxnSpLocks/>
          </p:cNvCxnSpPr>
          <p:nvPr/>
        </p:nvCxnSpPr>
        <p:spPr>
          <a:xfrm>
            <a:off x="10793053" y="1635139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BC8CE5-D7D5-FA7F-6869-42727FE16DF2}"/>
              </a:ext>
            </a:extLst>
          </p:cNvPr>
          <p:cNvSpPr txBox="1"/>
          <p:nvPr/>
        </p:nvSpPr>
        <p:spPr>
          <a:xfrm>
            <a:off x="7272801" y="3462885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$491K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7CC35-4333-965A-6D88-F6E5FE5DB26F}"/>
              </a:ext>
            </a:extLst>
          </p:cNvPr>
          <p:cNvSpPr txBox="1"/>
          <p:nvPr/>
        </p:nvSpPr>
        <p:spPr>
          <a:xfrm>
            <a:off x="10400069" y="1504334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$1.4M</a:t>
            </a:r>
          </a:p>
        </p:txBody>
      </p:sp>
    </p:spTree>
    <p:extLst>
      <p:ext uri="{BB962C8B-B14F-4D97-AF65-F5344CB8AC3E}">
        <p14:creationId xmlns:p14="http://schemas.microsoft.com/office/powerpoint/2010/main" val="383634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SOUTHEAST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is trending downwards from 2011 to 2019, reaching approximately $55K from $150K.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fluctuating upward trend from 2011 to 2019, reaching approximately $13M from $2.5K.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DEA9-8C8E-56D9-86A8-5FB6FA43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6" y="837444"/>
            <a:ext cx="5814492" cy="4255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EF374-03DD-5952-8A0F-A80F4DBE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851" y="837442"/>
            <a:ext cx="5814492" cy="42623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997A2-CF2B-B7D4-1A74-B42E93E4A065}"/>
              </a:ext>
            </a:extLst>
          </p:cNvPr>
          <p:cNvCxnSpPr>
            <a:cxnSpLocks/>
          </p:cNvCxnSpPr>
          <p:nvPr/>
        </p:nvCxnSpPr>
        <p:spPr>
          <a:xfrm>
            <a:off x="2058627" y="3915696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637346-9DB6-4072-FE5A-98A39D31169B}"/>
              </a:ext>
            </a:extLst>
          </p:cNvPr>
          <p:cNvCxnSpPr>
            <a:cxnSpLocks/>
          </p:cNvCxnSpPr>
          <p:nvPr/>
        </p:nvCxnSpPr>
        <p:spPr>
          <a:xfrm flipH="1">
            <a:off x="7988094" y="4092678"/>
            <a:ext cx="585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109C48-882B-2965-EF61-1A200496FACE}"/>
              </a:ext>
            </a:extLst>
          </p:cNvPr>
          <p:cNvCxnSpPr>
            <a:cxnSpLocks/>
          </p:cNvCxnSpPr>
          <p:nvPr/>
        </p:nvCxnSpPr>
        <p:spPr>
          <a:xfrm>
            <a:off x="10918107" y="1555955"/>
            <a:ext cx="959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C4A114A-0B33-A3F6-5C49-AF992AF530BE}"/>
              </a:ext>
            </a:extLst>
          </p:cNvPr>
          <p:cNvCxnSpPr>
            <a:cxnSpLocks/>
          </p:cNvCxnSpPr>
          <p:nvPr/>
        </p:nvCxnSpPr>
        <p:spPr>
          <a:xfrm>
            <a:off x="5201265" y="4365523"/>
            <a:ext cx="103558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875D6C-B0EE-588C-A6AB-83AC0F20F28F}"/>
              </a:ext>
            </a:extLst>
          </p:cNvPr>
          <p:cNvSpPr txBox="1"/>
          <p:nvPr/>
        </p:nvSpPr>
        <p:spPr>
          <a:xfrm>
            <a:off x="1582379" y="3784891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$150K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5B50AB-6BAA-5F5B-97D4-5F1C94232024}"/>
              </a:ext>
            </a:extLst>
          </p:cNvPr>
          <p:cNvSpPr txBox="1"/>
          <p:nvPr/>
        </p:nvSpPr>
        <p:spPr>
          <a:xfrm>
            <a:off x="4649785" y="4234718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$55K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EC3A3E-BA7F-02F4-253F-67B379D8DE91}"/>
              </a:ext>
            </a:extLst>
          </p:cNvPr>
          <p:cNvSpPr txBox="1"/>
          <p:nvPr/>
        </p:nvSpPr>
        <p:spPr>
          <a:xfrm>
            <a:off x="8478577" y="3944139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$2.5K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9B43EA-8AB0-FDFE-927A-BE71E2EF8B0C}"/>
              </a:ext>
            </a:extLst>
          </p:cNvPr>
          <p:cNvSpPr txBox="1"/>
          <p:nvPr/>
        </p:nvSpPr>
        <p:spPr>
          <a:xfrm>
            <a:off x="10395087" y="1425150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$13K</a:t>
            </a:r>
          </a:p>
        </p:txBody>
      </p:sp>
    </p:spTree>
    <p:extLst>
      <p:ext uri="{BB962C8B-B14F-4D97-AF65-F5344CB8AC3E}">
        <p14:creationId xmlns:p14="http://schemas.microsoft.com/office/powerpoint/2010/main" val="411354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NORTHWEST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is fluctuating upwards from 2011 to 2019, reaching approximately $1.5M from $239K.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fluctuating upward trend from 2011 to 2019, reaching approximately $1M from $387K.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EFA33-294E-AB03-07E0-EF220C148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5" y="747581"/>
            <a:ext cx="5709418" cy="4589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88392-1EBC-09E4-E438-CD8DFFE3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822" y="593799"/>
            <a:ext cx="6142252" cy="47429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EA864-63F3-B983-89F3-C0854E3DDE4C}"/>
              </a:ext>
            </a:extLst>
          </p:cNvPr>
          <p:cNvCxnSpPr>
            <a:cxnSpLocks/>
          </p:cNvCxnSpPr>
          <p:nvPr/>
        </p:nvCxnSpPr>
        <p:spPr>
          <a:xfrm>
            <a:off x="1798073" y="4465220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057351-407F-C61C-1D62-37AA84120AD8}"/>
              </a:ext>
            </a:extLst>
          </p:cNvPr>
          <p:cNvCxnSpPr>
            <a:cxnSpLocks/>
          </p:cNvCxnSpPr>
          <p:nvPr/>
        </p:nvCxnSpPr>
        <p:spPr>
          <a:xfrm>
            <a:off x="4910876" y="1505709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B54882-AA5B-2B15-0892-F2AEA1655A1E}"/>
              </a:ext>
            </a:extLst>
          </p:cNvPr>
          <p:cNvCxnSpPr>
            <a:cxnSpLocks/>
          </p:cNvCxnSpPr>
          <p:nvPr/>
        </p:nvCxnSpPr>
        <p:spPr>
          <a:xfrm>
            <a:off x="7526256" y="3668807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2D54D-752D-0F80-FE6C-4F60A75D27F5}"/>
              </a:ext>
            </a:extLst>
          </p:cNvPr>
          <p:cNvCxnSpPr>
            <a:cxnSpLocks/>
          </p:cNvCxnSpPr>
          <p:nvPr/>
        </p:nvCxnSpPr>
        <p:spPr>
          <a:xfrm>
            <a:off x="11026540" y="1672858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51570F-A090-FA8B-B08F-50C7659E83AE}"/>
              </a:ext>
            </a:extLst>
          </p:cNvPr>
          <p:cNvSpPr txBox="1"/>
          <p:nvPr/>
        </p:nvSpPr>
        <p:spPr>
          <a:xfrm>
            <a:off x="1252382" y="4334415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$239K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DF1B1D-840B-842E-6620-89D64DFC01FD}"/>
              </a:ext>
            </a:extLst>
          </p:cNvPr>
          <p:cNvSpPr txBox="1"/>
          <p:nvPr/>
        </p:nvSpPr>
        <p:spPr>
          <a:xfrm>
            <a:off x="4417957" y="1374904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$1.5M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03B5E9-FA94-85F6-CB14-7BE2F4EE788C}"/>
              </a:ext>
            </a:extLst>
          </p:cNvPr>
          <p:cNvSpPr txBox="1"/>
          <p:nvPr/>
        </p:nvSpPr>
        <p:spPr>
          <a:xfrm>
            <a:off x="6994422" y="3538002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$387K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101639-3B45-504B-AA42-AE82CEA6BE7E}"/>
              </a:ext>
            </a:extLst>
          </p:cNvPr>
          <p:cNvSpPr txBox="1"/>
          <p:nvPr/>
        </p:nvSpPr>
        <p:spPr>
          <a:xfrm>
            <a:off x="10507033" y="1542053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$1M</a:t>
            </a:r>
          </a:p>
        </p:txBody>
      </p:sp>
    </p:spTree>
    <p:extLst>
      <p:ext uri="{BB962C8B-B14F-4D97-AF65-F5344CB8AC3E}">
        <p14:creationId xmlns:p14="http://schemas.microsoft.com/office/powerpoint/2010/main" val="348994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NORTHEAST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is fluctuating upwards from 2011 to 2019, reaching approximately $513K from $169K.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fluctuating upward trend from 2013 to 2019, reaching approximately $4K from $2K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A0455-8198-0D7A-C520-F52C671C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725978"/>
            <a:ext cx="5700254" cy="4481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0E617-8D96-319F-EB80-205E1189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30" y="725978"/>
            <a:ext cx="5690594" cy="448136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F40C2A-28C6-24C0-C3AC-F7BB5949F16E}"/>
              </a:ext>
            </a:extLst>
          </p:cNvPr>
          <p:cNvCxnSpPr>
            <a:cxnSpLocks/>
          </p:cNvCxnSpPr>
          <p:nvPr/>
        </p:nvCxnSpPr>
        <p:spPr>
          <a:xfrm>
            <a:off x="2251587" y="3751461"/>
            <a:ext cx="623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8D813-4E3A-0FEA-C915-76FFCF601B55}"/>
              </a:ext>
            </a:extLst>
          </p:cNvPr>
          <p:cNvCxnSpPr>
            <a:cxnSpLocks/>
          </p:cNvCxnSpPr>
          <p:nvPr/>
        </p:nvCxnSpPr>
        <p:spPr>
          <a:xfrm>
            <a:off x="4955458" y="1726016"/>
            <a:ext cx="1070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6ACB98-8CEC-5242-5911-884BCF3E7721}"/>
              </a:ext>
            </a:extLst>
          </p:cNvPr>
          <p:cNvCxnSpPr>
            <a:cxnSpLocks/>
          </p:cNvCxnSpPr>
          <p:nvPr/>
        </p:nvCxnSpPr>
        <p:spPr>
          <a:xfrm>
            <a:off x="7118555" y="2876390"/>
            <a:ext cx="45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972627-0737-5A7C-6ADE-37B020D146E0}"/>
              </a:ext>
            </a:extLst>
          </p:cNvPr>
          <p:cNvCxnSpPr>
            <a:cxnSpLocks/>
          </p:cNvCxnSpPr>
          <p:nvPr/>
        </p:nvCxnSpPr>
        <p:spPr>
          <a:xfrm>
            <a:off x="10863414" y="1450712"/>
            <a:ext cx="875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6CAAE6-8E80-41A1-7F0A-0EC34EAF5F82}"/>
              </a:ext>
            </a:extLst>
          </p:cNvPr>
          <p:cNvSpPr txBox="1"/>
          <p:nvPr/>
        </p:nvSpPr>
        <p:spPr>
          <a:xfrm>
            <a:off x="1739079" y="3620656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$169K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85E08E-407B-5128-7505-F558A570518D}"/>
              </a:ext>
            </a:extLst>
          </p:cNvPr>
          <p:cNvSpPr txBox="1"/>
          <p:nvPr/>
        </p:nvSpPr>
        <p:spPr>
          <a:xfrm>
            <a:off x="4408227" y="1595211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$513K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AD369A-3DEC-6725-F468-DD9FC3466027}"/>
              </a:ext>
            </a:extLst>
          </p:cNvPr>
          <p:cNvSpPr txBox="1"/>
          <p:nvPr/>
        </p:nvSpPr>
        <p:spPr>
          <a:xfrm>
            <a:off x="6645991" y="2745585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$2K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10B196-131F-E120-20CE-FD1E821382DE}"/>
              </a:ext>
            </a:extLst>
          </p:cNvPr>
          <p:cNvSpPr txBox="1"/>
          <p:nvPr/>
        </p:nvSpPr>
        <p:spPr>
          <a:xfrm>
            <a:off x="10338131" y="1319907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$4K</a:t>
            </a:r>
          </a:p>
        </p:txBody>
      </p:sp>
    </p:spTree>
    <p:extLst>
      <p:ext uri="{BB962C8B-B14F-4D97-AF65-F5344CB8AC3E}">
        <p14:creationId xmlns:p14="http://schemas.microsoft.com/office/powerpoint/2010/main" val="133285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GERMANY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is fluctuating downwards from 2013 to 2019, reaching a loss of approximately -$742K from 84K.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fluctuating upward trend from 2011 to 2019, reaching approximately $953K from 330K.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3CA84-3843-4B30-42C2-284E2927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4" y="726632"/>
            <a:ext cx="5779426" cy="4513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18BD14-E478-0194-4EF6-DF1EDAB9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4365"/>
            <a:ext cx="5906012" cy="439562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DA9148-2B9F-FFD5-24C7-B2FE6EDBE2CB}"/>
              </a:ext>
            </a:extLst>
          </p:cNvPr>
          <p:cNvCxnSpPr>
            <a:cxnSpLocks/>
          </p:cNvCxnSpPr>
          <p:nvPr/>
        </p:nvCxnSpPr>
        <p:spPr>
          <a:xfrm>
            <a:off x="1347019" y="2625667"/>
            <a:ext cx="331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836E54-5A37-FC05-DB66-1683D6B78418}"/>
              </a:ext>
            </a:extLst>
          </p:cNvPr>
          <p:cNvCxnSpPr>
            <a:cxnSpLocks/>
          </p:cNvCxnSpPr>
          <p:nvPr/>
        </p:nvCxnSpPr>
        <p:spPr>
          <a:xfrm>
            <a:off x="4984955" y="4533125"/>
            <a:ext cx="902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E68992-5B1B-DF23-9AFF-156B58CE88FE}"/>
              </a:ext>
            </a:extLst>
          </p:cNvPr>
          <p:cNvCxnSpPr>
            <a:cxnSpLocks/>
          </p:cNvCxnSpPr>
          <p:nvPr/>
        </p:nvCxnSpPr>
        <p:spPr>
          <a:xfrm>
            <a:off x="11187878" y="2040648"/>
            <a:ext cx="623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183C10-43D4-78C6-0605-7D077790E296}"/>
              </a:ext>
            </a:extLst>
          </p:cNvPr>
          <p:cNvCxnSpPr>
            <a:cxnSpLocks/>
          </p:cNvCxnSpPr>
          <p:nvPr/>
        </p:nvCxnSpPr>
        <p:spPr>
          <a:xfrm>
            <a:off x="7889156" y="3825203"/>
            <a:ext cx="623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4FBA01-8893-4832-E7CC-1E74904A9AD1}"/>
              </a:ext>
            </a:extLst>
          </p:cNvPr>
          <p:cNvSpPr txBox="1"/>
          <p:nvPr/>
        </p:nvSpPr>
        <p:spPr>
          <a:xfrm>
            <a:off x="814847" y="2494862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$84K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8CEC0B-ACB8-A638-1B43-DA7148B21A16}"/>
              </a:ext>
            </a:extLst>
          </p:cNvPr>
          <p:cNvSpPr txBox="1"/>
          <p:nvPr/>
        </p:nvSpPr>
        <p:spPr>
          <a:xfrm>
            <a:off x="4541885" y="4402320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-$742K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2D390C-2AA6-2EBD-3A7A-528C4044B57E}"/>
              </a:ext>
            </a:extLst>
          </p:cNvPr>
          <p:cNvSpPr txBox="1"/>
          <p:nvPr/>
        </p:nvSpPr>
        <p:spPr>
          <a:xfrm>
            <a:off x="7435642" y="3694398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$330K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34AF95-E8EE-4FE7-644B-0281ED36BA1E}"/>
              </a:ext>
            </a:extLst>
          </p:cNvPr>
          <p:cNvSpPr txBox="1"/>
          <p:nvPr/>
        </p:nvSpPr>
        <p:spPr>
          <a:xfrm>
            <a:off x="10734364" y="1909843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$953K</a:t>
            </a:r>
          </a:p>
        </p:txBody>
      </p:sp>
    </p:spTree>
    <p:extLst>
      <p:ext uri="{BB962C8B-B14F-4D97-AF65-F5344CB8AC3E}">
        <p14:creationId xmlns:p14="http://schemas.microsoft.com/office/powerpoint/2010/main" val="135312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FRANCE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is fluctuating upwards from 2012 to 2019, reaching approximately $1M from 106K.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fluctuating upward trend from 2011 to 2019, reaching approximately $984K from 282K.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E9A2A-20AD-2D5D-B236-34459558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4" y="711539"/>
            <a:ext cx="5921253" cy="4543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5C390-1346-3726-85FD-FDCA99ED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47" y="711539"/>
            <a:ext cx="5921253" cy="44012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13C0E3-D71A-B0E3-0F0A-FC1AD84E3A0F}"/>
              </a:ext>
            </a:extLst>
          </p:cNvPr>
          <p:cNvCxnSpPr>
            <a:cxnSpLocks/>
          </p:cNvCxnSpPr>
          <p:nvPr/>
        </p:nvCxnSpPr>
        <p:spPr>
          <a:xfrm>
            <a:off x="10333703" y="1850941"/>
            <a:ext cx="1666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677CAB-A4AA-313F-B956-AE3E14DB0673}"/>
              </a:ext>
            </a:extLst>
          </p:cNvPr>
          <p:cNvCxnSpPr>
            <a:cxnSpLocks/>
          </p:cNvCxnSpPr>
          <p:nvPr/>
        </p:nvCxnSpPr>
        <p:spPr>
          <a:xfrm>
            <a:off x="7580671" y="3706761"/>
            <a:ext cx="1010262" cy="154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9D779A-3814-6E5F-CDA4-5CBCDC669D79}"/>
              </a:ext>
            </a:extLst>
          </p:cNvPr>
          <p:cNvCxnSpPr>
            <a:cxnSpLocks/>
          </p:cNvCxnSpPr>
          <p:nvPr/>
        </p:nvCxnSpPr>
        <p:spPr>
          <a:xfrm>
            <a:off x="5161935" y="1622323"/>
            <a:ext cx="934065" cy="22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A2DECA-1B20-147B-D85E-EED5CF7A7DE1}"/>
              </a:ext>
            </a:extLst>
          </p:cNvPr>
          <p:cNvCxnSpPr>
            <a:cxnSpLocks/>
          </p:cNvCxnSpPr>
          <p:nvPr/>
        </p:nvCxnSpPr>
        <p:spPr>
          <a:xfrm>
            <a:off x="1897626" y="4402412"/>
            <a:ext cx="412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DB79EC-0C7E-BA80-171A-8D149644041E}"/>
              </a:ext>
            </a:extLst>
          </p:cNvPr>
          <p:cNvSpPr txBox="1"/>
          <p:nvPr/>
        </p:nvSpPr>
        <p:spPr>
          <a:xfrm>
            <a:off x="1515661" y="4271607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$106K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D98D45-D419-0587-488A-CE5EC51AEF9E}"/>
              </a:ext>
            </a:extLst>
          </p:cNvPr>
          <p:cNvSpPr txBox="1"/>
          <p:nvPr/>
        </p:nvSpPr>
        <p:spPr>
          <a:xfrm>
            <a:off x="4779970" y="1491518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F27DEE-9C30-4F18-A95F-35EB952528AB}"/>
              </a:ext>
            </a:extLst>
          </p:cNvPr>
          <p:cNvSpPr txBox="1"/>
          <p:nvPr/>
        </p:nvSpPr>
        <p:spPr>
          <a:xfrm>
            <a:off x="7198706" y="3575956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$282K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5A6163-1969-9842-FB52-916328D275EA}"/>
              </a:ext>
            </a:extLst>
          </p:cNvPr>
          <p:cNvSpPr txBox="1"/>
          <p:nvPr/>
        </p:nvSpPr>
        <p:spPr>
          <a:xfrm>
            <a:off x="9941456" y="1720136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$984K</a:t>
            </a:r>
          </a:p>
        </p:txBody>
      </p:sp>
    </p:spTree>
    <p:extLst>
      <p:ext uri="{BB962C8B-B14F-4D97-AF65-F5344CB8AC3E}">
        <p14:creationId xmlns:p14="http://schemas.microsoft.com/office/powerpoint/2010/main" val="218093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CENTRAL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fluctuates from 2011 to 2019, reaching approximately $574K from $172K.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fluctuating downward trend from 2013 to 2019, reaching a loss of $7,449 from $157.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DB79EC-0C7E-BA80-171A-8D149644041E}"/>
              </a:ext>
            </a:extLst>
          </p:cNvPr>
          <p:cNvSpPr txBox="1"/>
          <p:nvPr/>
        </p:nvSpPr>
        <p:spPr>
          <a:xfrm>
            <a:off x="10264878" y="4323216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$106K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F5D1D-EF9D-2538-07A4-0E50E2926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721446"/>
            <a:ext cx="5791197" cy="4538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CDE85-F116-33A0-587A-1CBEDEC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81" y="721446"/>
            <a:ext cx="5496235" cy="444048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74E2C2-B172-785D-9CD2-92FC92D58DF2}"/>
              </a:ext>
            </a:extLst>
          </p:cNvPr>
          <p:cNvCxnSpPr>
            <a:cxnSpLocks/>
          </p:cNvCxnSpPr>
          <p:nvPr/>
        </p:nvCxnSpPr>
        <p:spPr>
          <a:xfrm flipV="1">
            <a:off x="10962968" y="4070555"/>
            <a:ext cx="705157" cy="334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953D7F-E25B-AD87-9C09-CBD86DD5F04C}"/>
              </a:ext>
            </a:extLst>
          </p:cNvPr>
          <p:cNvCxnSpPr>
            <a:cxnSpLocks/>
          </p:cNvCxnSpPr>
          <p:nvPr/>
        </p:nvCxnSpPr>
        <p:spPr>
          <a:xfrm flipV="1">
            <a:off x="7423355" y="2251587"/>
            <a:ext cx="255639" cy="4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FD5022-FDD5-E3BB-42CB-4379ECFAF06C}"/>
              </a:ext>
            </a:extLst>
          </p:cNvPr>
          <p:cNvCxnSpPr>
            <a:cxnSpLocks/>
          </p:cNvCxnSpPr>
          <p:nvPr/>
        </p:nvCxnSpPr>
        <p:spPr>
          <a:xfrm>
            <a:off x="5122606" y="1543665"/>
            <a:ext cx="973394" cy="41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420DD5-A588-F2C3-4C02-C7C46856BD88}"/>
              </a:ext>
            </a:extLst>
          </p:cNvPr>
          <p:cNvCxnSpPr>
            <a:cxnSpLocks/>
          </p:cNvCxnSpPr>
          <p:nvPr/>
        </p:nvCxnSpPr>
        <p:spPr>
          <a:xfrm>
            <a:off x="2399071" y="3885965"/>
            <a:ext cx="412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64C9EB5-2094-0438-EA20-6649D2E30B09}"/>
              </a:ext>
            </a:extLst>
          </p:cNvPr>
          <p:cNvSpPr txBox="1"/>
          <p:nvPr/>
        </p:nvSpPr>
        <p:spPr>
          <a:xfrm>
            <a:off x="6853084" y="2560076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$157K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4C3D5B-0227-83F4-8EBC-52E922E66EAF}"/>
              </a:ext>
            </a:extLst>
          </p:cNvPr>
          <p:cNvSpPr txBox="1"/>
          <p:nvPr/>
        </p:nvSpPr>
        <p:spPr>
          <a:xfrm>
            <a:off x="4626080" y="1412860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$574K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E89DA8-8F4C-731E-3A41-028FDC34D4D9}"/>
              </a:ext>
            </a:extLst>
          </p:cNvPr>
          <p:cNvSpPr txBox="1"/>
          <p:nvPr/>
        </p:nvSpPr>
        <p:spPr>
          <a:xfrm>
            <a:off x="1907458" y="3755160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$172K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187D4-0E85-E36B-94DB-4631F3C6C933}"/>
              </a:ext>
            </a:extLst>
          </p:cNvPr>
          <p:cNvSpPr txBox="1"/>
          <p:nvPr/>
        </p:nvSpPr>
        <p:spPr>
          <a:xfrm>
            <a:off x="10417277" y="4278614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-$7.4K</a:t>
            </a:r>
          </a:p>
        </p:txBody>
      </p:sp>
    </p:spTree>
    <p:extLst>
      <p:ext uri="{BB962C8B-B14F-4D97-AF65-F5344CB8AC3E}">
        <p14:creationId xmlns:p14="http://schemas.microsoft.com/office/powerpoint/2010/main" val="234213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CANADA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fluctuates from 2011 to 2019, reaching approximately $860K from $298K.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fluctuating upward trend from 2011 to 2019, reaching approximately $498K from 235K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404AD-5CC6-B48A-CC46-6EF6648B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6" y="827260"/>
            <a:ext cx="5876924" cy="442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5426A9-F765-4A9D-4FC6-A2D15A4C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03" y="827260"/>
            <a:ext cx="5502117" cy="44298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9F28CA-7E73-DF09-2BC2-4FF204F63ECB}"/>
              </a:ext>
            </a:extLst>
          </p:cNvPr>
          <p:cNvCxnSpPr>
            <a:cxnSpLocks/>
          </p:cNvCxnSpPr>
          <p:nvPr/>
        </p:nvCxnSpPr>
        <p:spPr>
          <a:xfrm>
            <a:off x="10943303" y="2013509"/>
            <a:ext cx="806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359F97-6092-5FF1-60CB-6A2EBA408762}"/>
              </a:ext>
            </a:extLst>
          </p:cNvPr>
          <p:cNvCxnSpPr>
            <a:cxnSpLocks/>
          </p:cNvCxnSpPr>
          <p:nvPr/>
        </p:nvCxnSpPr>
        <p:spPr>
          <a:xfrm>
            <a:off x="8013290" y="3429000"/>
            <a:ext cx="5702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880763-F7FA-4BB1-B7C4-5F0CDF42572B}"/>
              </a:ext>
            </a:extLst>
          </p:cNvPr>
          <p:cNvCxnSpPr>
            <a:cxnSpLocks/>
          </p:cNvCxnSpPr>
          <p:nvPr/>
        </p:nvCxnSpPr>
        <p:spPr>
          <a:xfrm>
            <a:off x="5835445" y="2347806"/>
            <a:ext cx="412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082C73-62ED-5F67-DAD3-E9997B3FADF2}"/>
              </a:ext>
            </a:extLst>
          </p:cNvPr>
          <p:cNvCxnSpPr>
            <a:cxnSpLocks/>
          </p:cNvCxnSpPr>
          <p:nvPr/>
        </p:nvCxnSpPr>
        <p:spPr>
          <a:xfrm>
            <a:off x="2521974" y="3955380"/>
            <a:ext cx="412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D3C9EC-5E4B-DEE7-CBA6-419802953087}"/>
              </a:ext>
            </a:extLst>
          </p:cNvPr>
          <p:cNvSpPr txBox="1"/>
          <p:nvPr/>
        </p:nvSpPr>
        <p:spPr>
          <a:xfrm>
            <a:off x="10424651" y="1882704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$498K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B8FF98-24BA-9703-54FB-722019FD1E94}"/>
              </a:ext>
            </a:extLst>
          </p:cNvPr>
          <p:cNvSpPr txBox="1"/>
          <p:nvPr/>
        </p:nvSpPr>
        <p:spPr>
          <a:xfrm>
            <a:off x="7524134" y="3298195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$235K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0C7A7C-C251-0B11-D22A-5B37B2961422}"/>
              </a:ext>
            </a:extLst>
          </p:cNvPr>
          <p:cNvSpPr txBox="1"/>
          <p:nvPr/>
        </p:nvSpPr>
        <p:spPr>
          <a:xfrm>
            <a:off x="5333998" y="2217001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$860K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2EC74B-6ABE-996C-CAC3-AE5FB6A6FC27}"/>
              </a:ext>
            </a:extLst>
          </p:cNvPr>
          <p:cNvSpPr txBox="1"/>
          <p:nvPr/>
        </p:nvSpPr>
        <p:spPr>
          <a:xfrm>
            <a:off x="1912373" y="3824575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$298K</a:t>
            </a:r>
          </a:p>
        </p:txBody>
      </p:sp>
    </p:spTree>
    <p:extLst>
      <p:ext uri="{BB962C8B-B14F-4D97-AF65-F5344CB8AC3E}">
        <p14:creationId xmlns:p14="http://schemas.microsoft.com/office/powerpoint/2010/main" val="165893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11226497" cy="339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5-YEAR SALES FORECAST – AUSTRALIA (RESELLER &amp;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523875" y="5752171"/>
            <a:ext cx="11144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RESELLER: The forecast is fluctuating downwards from 2013 to 2019, reaching approximately -$495K from $71K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1400" dirty="0"/>
              <a:t>ONLINE: The forecast shows a fluctuating upward trend from 2011 to 2019, reaching approximately $1.26M from $558K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082C73-62ED-5F67-DAD3-E9997B3FADF2}"/>
              </a:ext>
            </a:extLst>
          </p:cNvPr>
          <p:cNvCxnSpPr>
            <a:cxnSpLocks/>
          </p:cNvCxnSpPr>
          <p:nvPr/>
        </p:nvCxnSpPr>
        <p:spPr>
          <a:xfrm>
            <a:off x="2413819" y="5504636"/>
            <a:ext cx="412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2EC74B-6ABE-996C-CAC3-AE5FB6A6FC27}"/>
              </a:ext>
            </a:extLst>
          </p:cNvPr>
          <p:cNvSpPr txBox="1"/>
          <p:nvPr/>
        </p:nvSpPr>
        <p:spPr>
          <a:xfrm>
            <a:off x="1823884" y="5373831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$298K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F0FB2-D5C5-F42C-CB3B-B430BD3BE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41333"/>
            <a:ext cx="5810865" cy="4415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00F35-65E0-1F62-7FA8-9AE14AB0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65" y="841332"/>
            <a:ext cx="5601185" cy="44157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89BA13-C841-F109-F057-2879C15BFFBB}"/>
              </a:ext>
            </a:extLst>
          </p:cNvPr>
          <p:cNvCxnSpPr>
            <a:cxnSpLocks/>
          </p:cNvCxnSpPr>
          <p:nvPr/>
        </p:nvCxnSpPr>
        <p:spPr>
          <a:xfrm>
            <a:off x="11461647" y="1704468"/>
            <a:ext cx="412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782EF6-9E91-AD0E-3BB7-D8E5BE4B5BA9}"/>
              </a:ext>
            </a:extLst>
          </p:cNvPr>
          <p:cNvCxnSpPr>
            <a:cxnSpLocks/>
          </p:cNvCxnSpPr>
          <p:nvPr/>
        </p:nvCxnSpPr>
        <p:spPr>
          <a:xfrm>
            <a:off x="8062452" y="3429000"/>
            <a:ext cx="693173" cy="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16E0FE-A876-2E48-E9AA-1E497ACFE8F1}"/>
              </a:ext>
            </a:extLst>
          </p:cNvPr>
          <p:cNvCxnSpPr>
            <a:cxnSpLocks/>
          </p:cNvCxnSpPr>
          <p:nvPr/>
        </p:nvCxnSpPr>
        <p:spPr>
          <a:xfrm>
            <a:off x="1627238" y="2196082"/>
            <a:ext cx="412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2C8404-9819-1EC1-040B-BB390D5B6E2C}"/>
              </a:ext>
            </a:extLst>
          </p:cNvPr>
          <p:cNvCxnSpPr>
            <a:cxnSpLocks/>
          </p:cNvCxnSpPr>
          <p:nvPr/>
        </p:nvCxnSpPr>
        <p:spPr>
          <a:xfrm>
            <a:off x="5388077" y="4383759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E3C6A42-5FD0-85AA-537E-8C50F0FF3B3B}"/>
              </a:ext>
            </a:extLst>
          </p:cNvPr>
          <p:cNvSpPr txBox="1"/>
          <p:nvPr/>
        </p:nvSpPr>
        <p:spPr>
          <a:xfrm>
            <a:off x="10970034" y="1600901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$1.26M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33DA1-A243-C6AA-150B-C635592B00B2}"/>
              </a:ext>
            </a:extLst>
          </p:cNvPr>
          <p:cNvSpPr txBox="1"/>
          <p:nvPr/>
        </p:nvSpPr>
        <p:spPr>
          <a:xfrm>
            <a:off x="7649496" y="3306599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$558K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71770-6649-A5B3-017C-ED0A9B0194F4}"/>
              </a:ext>
            </a:extLst>
          </p:cNvPr>
          <p:cNvSpPr txBox="1"/>
          <p:nvPr/>
        </p:nvSpPr>
        <p:spPr>
          <a:xfrm>
            <a:off x="4807974" y="4252954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-$495K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15D507-C8EA-F0DE-4997-2B6747925F22}"/>
              </a:ext>
            </a:extLst>
          </p:cNvPr>
          <p:cNvSpPr txBox="1"/>
          <p:nvPr/>
        </p:nvSpPr>
        <p:spPr>
          <a:xfrm>
            <a:off x="1125794" y="2065277"/>
            <a:ext cx="69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$71K</a:t>
            </a:r>
          </a:p>
        </p:txBody>
      </p:sp>
    </p:spTree>
    <p:extLst>
      <p:ext uri="{BB962C8B-B14F-4D97-AF65-F5344CB8AC3E}">
        <p14:creationId xmlns:p14="http://schemas.microsoft.com/office/powerpoint/2010/main" val="389638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3A58D-24F7-EF9F-F4D7-239CC8A4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131" y="254358"/>
            <a:ext cx="1006793" cy="8029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97F920E-368D-5D76-42BF-E29EE7994500}"/>
              </a:ext>
            </a:extLst>
          </p:cNvPr>
          <p:cNvSpPr txBox="1">
            <a:spLocks/>
          </p:cNvSpPr>
          <p:nvPr/>
        </p:nvSpPr>
        <p:spPr>
          <a:xfrm>
            <a:off x="316574" y="254358"/>
            <a:ext cx="3564961" cy="52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/>
              <a:t>EXECUTIVE SUMMARY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2771B-4799-5BAE-4818-98EE46CB9467}"/>
              </a:ext>
            </a:extLst>
          </p:cNvPr>
          <p:cNvSpPr txBox="1"/>
          <p:nvPr/>
        </p:nvSpPr>
        <p:spPr>
          <a:xfrm>
            <a:off x="643810" y="662473"/>
            <a:ext cx="10928757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Market Basket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Water Bottle &amp; Mountain Bottle Cage: Achieve a 200% increase in profit.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Long-Sleeve Logo Jersey &amp; Half-Finger Gloves: Unlock a 133% increase in profit.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Sport-100 &amp; Long-Sleeve Logo Jersey: Experience a 52% boost in profit.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5-Year Sales Forecast: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Online: UK (206%), Southwest US (186%), Southeast US (420%), Northwest US (156%), Northeast US (100%), Germany (189%), France (249%), Canada (112%), Australia (126%) show increments in revenues over the years while Central US sales journeyed to the negative over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Reseller: These regions showed promising growth over time; UK (400%), Southwest US (364%), Northwest US (525%), Northeast US (204%), France (900%), Central (234%), Canada (189%) except Southeast US, Germany, and  Australia that experienced significant declines in revenues.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882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18BB3-1036-941F-D566-CE4C04BDE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6316" r="-1" b="8776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68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0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5-year sales forecast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6F32A3-BA69-5780-B390-31BC3BBC0822}"/>
              </a:ext>
            </a:extLst>
          </p:cNvPr>
          <p:cNvSpPr txBox="1"/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b="1" i="0" dirty="0">
                <a:effectLst/>
                <a:latin typeface="Söhne"/>
              </a:rPr>
              <a:t>The performance of reseller and online sales channels varies significantly across different regions, with success dependent on the specific region's unique market dynamics.</a:t>
            </a:r>
            <a:endParaRPr lang="en-US" b="1" dirty="0"/>
          </a:p>
        </p:txBody>
      </p:sp>
      <p:sp>
        <p:nvSpPr>
          <p:cNvPr id="76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59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33892"/>
            <a:ext cx="12192000" cy="524107"/>
          </a:xfrm>
          <a:custGeom>
            <a:avLst/>
            <a:gdLst>
              <a:gd name="connsiteX0" fmla="*/ 0 w 12192000"/>
              <a:gd name="connsiteY0" fmla="*/ 0 h 520936"/>
              <a:gd name="connsiteX1" fmla="*/ 12192000 w 12192000"/>
              <a:gd name="connsiteY1" fmla="*/ 0 h 520936"/>
              <a:gd name="connsiteX2" fmla="*/ 12192000 w 12192000"/>
              <a:gd name="connsiteY2" fmla="*/ 520936 h 520936"/>
              <a:gd name="connsiteX3" fmla="*/ 0 w 12192000"/>
              <a:gd name="connsiteY3" fmla="*/ 520936 h 520936"/>
              <a:gd name="connsiteX4" fmla="*/ 0 w 12192000"/>
              <a:gd name="connsiteY4" fmla="*/ 0 h 520936"/>
              <a:gd name="connsiteX0" fmla="*/ 0 w 12192000"/>
              <a:gd name="connsiteY0" fmla="*/ 3171 h 524107"/>
              <a:gd name="connsiteX1" fmla="*/ 11054576 w 12192000"/>
              <a:gd name="connsiteY1" fmla="*/ 0 h 524107"/>
              <a:gd name="connsiteX2" fmla="*/ 12192000 w 12192000"/>
              <a:gd name="connsiteY2" fmla="*/ 3171 h 524107"/>
              <a:gd name="connsiteX3" fmla="*/ 12192000 w 12192000"/>
              <a:gd name="connsiteY3" fmla="*/ 524107 h 524107"/>
              <a:gd name="connsiteX4" fmla="*/ 0 w 12192000"/>
              <a:gd name="connsiteY4" fmla="*/ 524107 h 524107"/>
              <a:gd name="connsiteX5" fmla="*/ 0 w 12192000"/>
              <a:gd name="connsiteY5" fmla="*/ 3171 h 524107"/>
              <a:gd name="connsiteX0" fmla="*/ 0 w 12192000"/>
              <a:gd name="connsiteY0" fmla="*/ 6887 h 527823"/>
              <a:gd name="connsiteX1" fmla="*/ 11054576 w 12192000"/>
              <a:gd name="connsiteY1" fmla="*/ 3716 h 527823"/>
              <a:gd name="connsiteX2" fmla="*/ 11288751 w 12192000"/>
              <a:gd name="connsiteY2" fmla="*/ 0 h 527823"/>
              <a:gd name="connsiteX3" fmla="*/ 12192000 w 12192000"/>
              <a:gd name="connsiteY3" fmla="*/ 6887 h 527823"/>
              <a:gd name="connsiteX4" fmla="*/ 12192000 w 12192000"/>
              <a:gd name="connsiteY4" fmla="*/ 527823 h 527823"/>
              <a:gd name="connsiteX5" fmla="*/ 0 w 12192000"/>
              <a:gd name="connsiteY5" fmla="*/ 527823 h 527823"/>
              <a:gd name="connsiteX6" fmla="*/ 0 w 12192000"/>
              <a:gd name="connsiteY6" fmla="*/ 6887 h 527823"/>
              <a:gd name="connsiteX0" fmla="*/ 0 w 12192000"/>
              <a:gd name="connsiteY0" fmla="*/ 6887 h 527823"/>
              <a:gd name="connsiteX1" fmla="*/ 11054576 w 12192000"/>
              <a:gd name="connsiteY1" fmla="*/ 3716 h 527823"/>
              <a:gd name="connsiteX2" fmla="*/ 11288751 w 12192000"/>
              <a:gd name="connsiteY2" fmla="*/ 0 h 527823"/>
              <a:gd name="connsiteX3" fmla="*/ 11508059 w 12192000"/>
              <a:gd name="connsiteY3" fmla="*/ 7434 h 527823"/>
              <a:gd name="connsiteX4" fmla="*/ 12192000 w 12192000"/>
              <a:gd name="connsiteY4" fmla="*/ 6887 h 527823"/>
              <a:gd name="connsiteX5" fmla="*/ 12192000 w 12192000"/>
              <a:gd name="connsiteY5" fmla="*/ 527823 h 527823"/>
              <a:gd name="connsiteX6" fmla="*/ 0 w 12192000"/>
              <a:gd name="connsiteY6" fmla="*/ 527823 h 527823"/>
              <a:gd name="connsiteX7" fmla="*/ 0 w 12192000"/>
              <a:gd name="connsiteY7" fmla="*/ 6887 h 527823"/>
              <a:gd name="connsiteX0" fmla="*/ 0 w 12192000"/>
              <a:gd name="connsiteY0" fmla="*/ 3171 h 524107"/>
              <a:gd name="connsiteX1" fmla="*/ 11054576 w 12192000"/>
              <a:gd name="connsiteY1" fmla="*/ 0 h 524107"/>
              <a:gd name="connsiteX2" fmla="*/ 11296185 w 12192000"/>
              <a:gd name="connsiteY2" fmla="*/ 159836 h 524107"/>
              <a:gd name="connsiteX3" fmla="*/ 11508059 w 12192000"/>
              <a:gd name="connsiteY3" fmla="*/ 3718 h 524107"/>
              <a:gd name="connsiteX4" fmla="*/ 12192000 w 12192000"/>
              <a:gd name="connsiteY4" fmla="*/ 3171 h 524107"/>
              <a:gd name="connsiteX5" fmla="*/ 12192000 w 12192000"/>
              <a:gd name="connsiteY5" fmla="*/ 524107 h 524107"/>
              <a:gd name="connsiteX6" fmla="*/ 0 w 12192000"/>
              <a:gd name="connsiteY6" fmla="*/ 524107 h 524107"/>
              <a:gd name="connsiteX7" fmla="*/ 0 w 12192000"/>
              <a:gd name="connsiteY7" fmla="*/ 3171 h 52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24107">
                <a:moveTo>
                  <a:pt x="0" y="3171"/>
                </a:moveTo>
                <a:lnTo>
                  <a:pt x="11054576" y="0"/>
                </a:lnTo>
                <a:lnTo>
                  <a:pt x="11296185" y="159836"/>
                </a:lnTo>
                <a:lnTo>
                  <a:pt x="11508059" y="3718"/>
                </a:lnTo>
                <a:lnTo>
                  <a:pt x="12192000" y="3171"/>
                </a:lnTo>
                <a:lnTo>
                  <a:pt x="12192000" y="524107"/>
                </a:lnTo>
                <a:lnTo>
                  <a:pt x="0" y="524107"/>
                </a:lnTo>
                <a:lnTo>
                  <a:pt x="0" y="31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0E27F1-C456-0843-8892-F26B6827FECB}"/>
              </a:ext>
            </a:extLst>
          </p:cNvPr>
          <p:cNvSpPr/>
          <p:nvPr/>
        </p:nvSpPr>
        <p:spPr>
          <a:xfrm>
            <a:off x="415636" y="923060"/>
            <a:ext cx="2932884" cy="28904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624696E6-9E8A-7F40-A17F-639CE1D5FE5E}"/>
              </a:ext>
            </a:extLst>
          </p:cNvPr>
          <p:cNvSpPr/>
          <p:nvPr/>
        </p:nvSpPr>
        <p:spPr>
          <a:xfrm>
            <a:off x="666342" y="1048616"/>
            <a:ext cx="2431473" cy="2431473"/>
          </a:xfrm>
          <a:prstGeom prst="star5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B3FFF-7AF7-0E0F-AA59-314C4091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923060"/>
            <a:ext cx="3008699" cy="2890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A9850-42B5-5486-0CC2-0D3642BE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5" y="328704"/>
            <a:ext cx="7879429" cy="5792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6D1447-6C02-F0B8-81DD-A40CAC1D16EE}"/>
              </a:ext>
            </a:extLst>
          </p:cNvPr>
          <p:cNvSpPr txBox="1"/>
          <p:nvPr/>
        </p:nvSpPr>
        <p:spPr>
          <a:xfrm>
            <a:off x="8180515" y="3110757"/>
            <a:ext cx="26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AHG STRATEGY</a:t>
            </a:r>
          </a:p>
        </p:txBody>
      </p:sp>
    </p:spTree>
    <p:extLst>
      <p:ext uri="{BB962C8B-B14F-4D97-AF65-F5344CB8AC3E}">
        <p14:creationId xmlns:p14="http://schemas.microsoft.com/office/powerpoint/2010/main" val="17501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238">
            <a:extLst>
              <a:ext uri="{FF2B5EF4-FFF2-40B4-BE49-F238E27FC236}">
                <a16:creationId xmlns:a16="http://schemas.microsoft.com/office/drawing/2014/main" id="{7203A63C-BBE9-0247-9868-E1F6C9626BFB}"/>
              </a:ext>
            </a:extLst>
          </p:cNvPr>
          <p:cNvSpPr txBox="1"/>
          <p:nvPr/>
        </p:nvSpPr>
        <p:spPr>
          <a:xfrm>
            <a:off x="622719" y="343215"/>
            <a:ext cx="3605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>
                <a:solidFill>
                  <a:prstClr val="black"/>
                </a:solidFill>
                <a:latin typeface="Tw Cen MT" panose="020B0602020104020603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AHG STRATEGY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000B637-6CE7-6442-8130-30D16DE7C7C9}"/>
              </a:ext>
            </a:extLst>
          </p:cNvPr>
          <p:cNvSpPr/>
          <p:nvPr/>
        </p:nvSpPr>
        <p:spPr>
          <a:xfrm>
            <a:off x="4248055" y="3356250"/>
            <a:ext cx="430753" cy="431863"/>
          </a:xfrm>
          <a:custGeom>
            <a:avLst/>
            <a:gdLst>
              <a:gd name="connsiteX0" fmla="*/ 430753 w 430753"/>
              <a:gd name="connsiteY0" fmla="*/ 215932 h 431863"/>
              <a:gd name="connsiteX1" fmla="*/ 215377 w 430753"/>
              <a:gd name="connsiteY1" fmla="*/ 431863 h 431863"/>
              <a:gd name="connsiteX2" fmla="*/ 0 w 430753"/>
              <a:gd name="connsiteY2" fmla="*/ 215932 h 431863"/>
              <a:gd name="connsiteX3" fmla="*/ 215377 w 430753"/>
              <a:gd name="connsiteY3" fmla="*/ 0 h 431863"/>
              <a:gd name="connsiteX4" fmla="*/ 215472 w 430753"/>
              <a:gd name="connsiteY4" fmla="*/ 0 h 431863"/>
              <a:gd name="connsiteX5" fmla="*/ 430753 w 430753"/>
              <a:gd name="connsiteY5" fmla="*/ 215932 h 43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753" h="431863">
                <a:moveTo>
                  <a:pt x="430753" y="215932"/>
                </a:moveTo>
                <a:cubicBezTo>
                  <a:pt x="430753" y="335185"/>
                  <a:pt x="334326" y="431863"/>
                  <a:pt x="215377" y="431863"/>
                </a:cubicBezTo>
                <a:cubicBezTo>
                  <a:pt x="96427" y="431863"/>
                  <a:pt x="0" y="335185"/>
                  <a:pt x="0" y="215932"/>
                </a:cubicBezTo>
                <a:cubicBezTo>
                  <a:pt x="0" y="96679"/>
                  <a:pt x="96427" y="0"/>
                  <a:pt x="215377" y="0"/>
                </a:cubicBezTo>
                <a:cubicBezTo>
                  <a:pt x="215408" y="0"/>
                  <a:pt x="215440" y="0"/>
                  <a:pt x="215472" y="0"/>
                </a:cubicBezTo>
                <a:cubicBezTo>
                  <a:pt x="334384" y="57"/>
                  <a:pt x="430753" y="96717"/>
                  <a:pt x="430753" y="215932"/>
                </a:cubicBezTo>
                <a:close/>
              </a:path>
            </a:pathLst>
          </a:custGeom>
          <a:solidFill>
            <a:schemeClr val="bg2"/>
          </a:solidFill>
          <a:ln w="95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3962C92-09D9-C24A-870B-AA966AFA8EE3}"/>
              </a:ext>
            </a:extLst>
          </p:cNvPr>
          <p:cNvSpPr/>
          <p:nvPr/>
        </p:nvSpPr>
        <p:spPr>
          <a:xfrm>
            <a:off x="7516516" y="3356250"/>
            <a:ext cx="430753" cy="431863"/>
          </a:xfrm>
          <a:custGeom>
            <a:avLst/>
            <a:gdLst>
              <a:gd name="connsiteX0" fmla="*/ 430753 w 430753"/>
              <a:gd name="connsiteY0" fmla="*/ 215932 h 431863"/>
              <a:gd name="connsiteX1" fmla="*/ 215377 w 430753"/>
              <a:gd name="connsiteY1" fmla="*/ 431863 h 431863"/>
              <a:gd name="connsiteX2" fmla="*/ 0 w 430753"/>
              <a:gd name="connsiteY2" fmla="*/ 215932 h 431863"/>
              <a:gd name="connsiteX3" fmla="*/ 215377 w 430753"/>
              <a:gd name="connsiteY3" fmla="*/ 0 h 431863"/>
              <a:gd name="connsiteX4" fmla="*/ 430753 w 430753"/>
              <a:gd name="connsiteY4" fmla="*/ 215932 h 43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753" h="431863">
                <a:moveTo>
                  <a:pt x="430753" y="215932"/>
                </a:moveTo>
                <a:cubicBezTo>
                  <a:pt x="430753" y="335185"/>
                  <a:pt x="334323" y="431863"/>
                  <a:pt x="215377" y="431863"/>
                </a:cubicBezTo>
                <a:cubicBezTo>
                  <a:pt x="96430" y="431863"/>
                  <a:pt x="0" y="335185"/>
                  <a:pt x="0" y="215932"/>
                </a:cubicBezTo>
                <a:cubicBezTo>
                  <a:pt x="0" y="96679"/>
                  <a:pt x="96430" y="0"/>
                  <a:pt x="215377" y="0"/>
                </a:cubicBezTo>
                <a:cubicBezTo>
                  <a:pt x="334323" y="0"/>
                  <a:pt x="430753" y="96679"/>
                  <a:pt x="430753" y="215932"/>
                </a:cubicBezTo>
                <a:close/>
              </a:path>
            </a:pathLst>
          </a:custGeom>
          <a:solidFill>
            <a:schemeClr val="bg2"/>
          </a:solidFill>
          <a:ln w="95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B2A0599-7BC7-C641-9133-A62EA7C086B5}"/>
              </a:ext>
            </a:extLst>
          </p:cNvPr>
          <p:cNvSpPr/>
          <p:nvPr/>
        </p:nvSpPr>
        <p:spPr>
          <a:xfrm>
            <a:off x="7054126" y="2226013"/>
            <a:ext cx="430753" cy="431863"/>
          </a:xfrm>
          <a:custGeom>
            <a:avLst/>
            <a:gdLst>
              <a:gd name="connsiteX0" fmla="*/ 430753 w 430753"/>
              <a:gd name="connsiteY0" fmla="*/ 215837 h 431863"/>
              <a:gd name="connsiteX1" fmla="*/ 215472 w 430753"/>
              <a:gd name="connsiteY1" fmla="*/ 431864 h 431863"/>
              <a:gd name="connsiteX2" fmla="*/ 0 w 430753"/>
              <a:gd name="connsiteY2" fmla="*/ 216027 h 431863"/>
              <a:gd name="connsiteX3" fmla="*/ 215187 w 430753"/>
              <a:gd name="connsiteY3" fmla="*/ 0 h 431863"/>
              <a:gd name="connsiteX4" fmla="*/ 430753 w 430753"/>
              <a:gd name="connsiteY4" fmla="*/ 215741 h 431863"/>
              <a:gd name="connsiteX5" fmla="*/ 430753 w 430753"/>
              <a:gd name="connsiteY5" fmla="*/ 215837 h 43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753" h="431863">
                <a:moveTo>
                  <a:pt x="430753" y="215837"/>
                </a:moveTo>
                <a:cubicBezTo>
                  <a:pt x="430810" y="335093"/>
                  <a:pt x="334418" y="431811"/>
                  <a:pt x="215472" y="431864"/>
                </a:cubicBezTo>
                <a:cubicBezTo>
                  <a:pt x="96525" y="431916"/>
                  <a:pt x="57" y="335283"/>
                  <a:pt x="0" y="216027"/>
                </a:cubicBezTo>
                <a:cubicBezTo>
                  <a:pt x="-57" y="96808"/>
                  <a:pt x="96278" y="106"/>
                  <a:pt x="215187" y="0"/>
                </a:cubicBezTo>
                <a:cubicBezTo>
                  <a:pt x="334133" y="-105"/>
                  <a:pt x="430649" y="96486"/>
                  <a:pt x="430753" y="215741"/>
                </a:cubicBezTo>
                <a:cubicBezTo>
                  <a:pt x="430753" y="215773"/>
                  <a:pt x="430753" y="215805"/>
                  <a:pt x="430753" y="215837"/>
                </a:cubicBezTo>
                <a:close/>
              </a:path>
            </a:pathLst>
          </a:custGeom>
          <a:solidFill>
            <a:schemeClr val="bg2"/>
          </a:solidFill>
          <a:ln w="95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7D26D83-2704-6A4D-BF20-4462CD9FA5EF}"/>
              </a:ext>
            </a:extLst>
          </p:cNvPr>
          <p:cNvSpPr/>
          <p:nvPr/>
        </p:nvSpPr>
        <p:spPr>
          <a:xfrm>
            <a:off x="7054126" y="4521538"/>
            <a:ext cx="430753" cy="431863"/>
          </a:xfrm>
          <a:custGeom>
            <a:avLst/>
            <a:gdLst>
              <a:gd name="connsiteX0" fmla="*/ 430753 w 430753"/>
              <a:gd name="connsiteY0" fmla="*/ 215836 h 431863"/>
              <a:gd name="connsiteX1" fmla="*/ 215472 w 430753"/>
              <a:gd name="connsiteY1" fmla="*/ 431864 h 431863"/>
              <a:gd name="connsiteX2" fmla="*/ 0 w 430753"/>
              <a:gd name="connsiteY2" fmla="*/ 216027 h 431863"/>
              <a:gd name="connsiteX3" fmla="*/ 215187 w 430753"/>
              <a:gd name="connsiteY3" fmla="*/ 0 h 431863"/>
              <a:gd name="connsiteX4" fmla="*/ 430753 w 430753"/>
              <a:gd name="connsiteY4" fmla="*/ 215741 h 431863"/>
              <a:gd name="connsiteX5" fmla="*/ 430753 w 430753"/>
              <a:gd name="connsiteY5" fmla="*/ 215836 h 43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753" h="431863">
                <a:moveTo>
                  <a:pt x="430753" y="215836"/>
                </a:moveTo>
                <a:cubicBezTo>
                  <a:pt x="430810" y="335090"/>
                  <a:pt x="334418" y="431806"/>
                  <a:pt x="215472" y="431864"/>
                </a:cubicBezTo>
                <a:cubicBezTo>
                  <a:pt x="96525" y="431921"/>
                  <a:pt x="57" y="335280"/>
                  <a:pt x="0" y="216027"/>
                </a:cubicBezTo>
                <a:cubicBezTo>
                  <a:pt x="-57" y="96812"/>
                  <a:pt x="96278" y="105"/>
                  <a:pt x="215187" y="0"/>
                </a:cubicBezTo>
                <a:cubicBezTo>
                  <a:pt x="334133" y="-105"/>
                  <a:pt x="430649" y="96488"/>
                  <a:pt x="430753" y="215741"/>
                </a:cubicBezTo>
                <a:cubicBezTo>
                  <a:pt x="430753" y="215770"/>
                  <a:pt x="430753" y="215808"/>
                  <a:pt x="430753" y="215836"/>
                </a:cubicBezTo>
                <a:close/>
              </a:path>
            </a:pathLst>
          </a:custGeom>
          <a:solidFill>
            <a:schemeClr val="bg2"/>
          </a:solidFill>
          <a:ln w="95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09AABE1-5790-DA4E-B202-4B5968F202BE}"/>
              </a:ext>
            </a:extLst>
          </p:cNvPr>
          <p:cNvSpPr/>
          <p:nvPr/>
        </p:nvSpPr>
        <p:spPr>
          <a:xfrm>
            <a:off x="4669497" y="2269257"/>
            <a:ext cx="430753" cy="431863"/>
          </a:xfrm>
          <a:custGeom>
            <a:avLst/>
            <a:gdLst>
              <a:gd name="connsiteX0" fmla="*/ 430753 w 430753"/>
              <a:gd name="connsiteY0" fmla="*/ 215932 h 431863"/>
              <a:gd name="connsiteX1" fmla="*/ 215377 w 430753"/>
              <a:gd name="connsiteY1" fmla="*/ 431864 h 431863"/>
              <a:gd name="connsiteX2" fmla="*/ 0 w 430753"/>
              <a:gd name="connsiteY2" fmla="*/ 215932 h 431863"/>
              <a:gd name="connsiteX3" fmla="*/ 215187 w 430753"/>
              <a:gd name="connsiteY3" fmla="*/ 0 h 431863"/>
              <a:gd name="connsiteX4" fmla="*/ 430753 w 430753"/>
              <a:gd name="connsiteY4" fmla="*/ 215741 h 431863"/>
              <a:gd name="connsiteX5" fmla="*/ 430753 w 430753"/>
              <a:gd name="connsiteY5" fmla="*/ 215932 h 43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753" h="431863">
                <a:moveTo>
                  <a:pt x="430753" y="215932"/>
                </a:moveTo>
                <a:cubicBezTo>
                  <a:pt x="430753" y="335188"/>
                  <a:pt x="334326" y="431864"/>
                  <a:pt x="215377" y="431864"/>
                </a:cubicBezTo>
                <a:cubicBezTo>
                  <a:pt x="96427" y="431864"/>
                  <a:pt x="0" y="335188"/>
                  <a:pt x="0" y="215932"/>
                </a:cubicBezTo>
                <a:cubicBezTo>
                  <a:pt x="0" y="96750"/>
                  <a:pt x="96311" y="105"/>
                  <a:pt x="215187" y="0"/>
                </a:cubicBezTo>
                <a:cubicBezTo>
                  <a:pt x="334136" y="-105"/>
                  <a:pt x="430649" y="96485"/>
                  <a:pt x="430753" y="215741"/>
                </a:cubicBezTo>
                <a:cubicBezTo>
                  <a:pt x="430753" y="215805"/>
                  <a:pt x="430753" y="215868"/>
                  <a:pt x="430753" y="215932"/>
                </a:cubicBezTo>
                <a:close/>
              </a:path>
            </a:pathLst>
          </a:custGeom>
          <a:solidFill>
            <a:schemeClr val="bg2"/>
          </a:solidFill>
          <a:ln w="95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D1AC422-6231-A542-B6D2-F81A285E79E5}"/>
              </a:ext>
            </a:extLst>
          </p:cNvPr>
          <p:cNvSpPr/>
          <p:nvPr/>
        </p:nvSpPr>
        <p:spPr>
          <a:xfrm>
            <a:off x="4673678" y="4472389"/>
            <a:ext cx="430753" cy="431863"/>
          </a:xfrm>
          <a:custGeom>
            <a:avLst/>
            <a:gdLst>
              <a:gd name="connsiteX0" fmla="*/ 430753 w 430753"/>
              <a:gd name="connsiteY0" fmla="*/ 215932 h 431863"/>
              <a:gd name="connsiteX1" fmla="*/ 215377 w 430753"/>
              <a:gd name="connsiteY1" fmla="*/ 431864 h 431863"/>
              <a:gd name="connsiteX2" fmla="*/ 0 w 430753"/>
              <a:gd name="connsiteY2" fmla="*/ 215932 h 431863"/>
              <a:gd name="connsiteX3" fmla="*/ 215377 w 430753"/>
              <a:gd name="connsiteY3" fmla="*/ 0 h 431863"/>
              <a:gd name="connsiteX4" fmla="*/ 430753 w 430753"/>
              <a:gd name="connsiteY4" fmla="*/ 215741 h 431863"/>
              <a:gd name="connsiteX5" fmla="*/ 430753 w 430753"/>
              <a:gd name="connsiteY5" fmla="*/ 215932 h 43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753" h="431863">
                <a:moveTo>
                  <a:pt x="430753" y="215932"/>
                </a:moveTo>
                <a:cubicBezTo>
                  <a:pt x="430753" y="335185"/>
                  <a:pt x="334326" y="431864"/>
                  <a:pt x="215377" y="431864"/>
                </a:cubicBezTo>
                <a:cubicBezTo>
                  <a:pt x="96427" y="431864"/>
                  <a:pt x="0" y="335185"/>
                  <a:pt x="0" y="215932"/>
                </a:cubicBezTo>
                <a:cubicBezTo>
                  <a:pt x="0" y="96679"/>
                  <a:pt x="96427" y="0"/>
                  <a:pt x="215377" y="0"/>
                </a:cubicBezTo>
                <a:cubicBezTo>
                  <a:pt x="334274" y="-57"/>
                  <a:pt x="430701" y="96536"/>
                  <a:pt x="430753" y="215741"/>
                </a:cubicBezTo>
                <a:cubicBezTo>
                  <a:pt x="430753" y="215808"/>
                  <a:pt x="430753" y="215865"/>
                  <a:pt x="430753" y="215932"/>
                </a:cubicBezTo>
                <a:close/>
              </a:path>
            </a:pathLst>
          </a:custGeom>
          <a:solidFill>
            <a:schemeClr val="bg2"/>
          </a:solidFill>
          <a:ln w="95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92FCC9A-5DC0-2B4A-BA2A-BEF4D923AA25}"/>
              </a:ext>
            </a:extLst>
          </p:cNvPr>
          <p:cNvSpPr/>
          <p:nvPr/>
        </p:nvSpPr>
        <p:spPr>
          <a:xfrm>
            <a:off x="4449132" y="1902650"/>
            <a:ext cx="3263556" cy="4174764"/>
          </a:xfrm>
          <a:custGeom>
            <a:avLst/>
            <a:gdLst>
              <a:gd name="connsiteX0" fmla="*/ 1631778 w 3263556"/>
              <a:gd name="connsiteY0" fmla="*/ 0 h 4174764"/>
              <a:gd name="connsiteX1" fmla="*/ 3263556 w 3263556"/>
              <a:gd name="connsiteY1" fmla="*/ 1683834 h 4174764"/>
              <a:gd name="connsiteX2" fmla="*/ 2544121 w 3263556"/>
              <a:gd name="connsiteY2" fmla="*/ 3080096 h 4174764"/>
              <a:gd name="connsiteX3" fmla="*/ 2528373 w 3263556"/>
              <a:gd name="connsiteY3" fmla="*/ 3089968 h 4174764"/>
              <a:gd name="connsiteX4" fmla="*/ 2208145 w 3263556"/>
              <a:gd name="connsiteY4" fmla="*/ 3550295 h 4174764"/>
              <a:gd name="connsiteX5" fmla="*/ 2219296 w 3263556"/>
              <a:gd name="connsiteY5" fmla="*/ 4163612 h 4174764"/>
              <a:gd name="connsiteX6" fmla="*/ 1059569 w 3263556"/>
              <a:gd name="connsiteY6" fmla="*/ 4174764 h 4174764"/>
              <a:gd name="connsiteX7" fmla="*/ 1059569 w 3263556"/>
              <a:gd name="connsiteY7" fmla="*/ 3461086 h 4174764"/>
              <a:gd name="connsiteX8" fmla="*/ 785943 w 3263556"/>
              <a:gd name="connsiteY8" fmla="*/ 3121789 h 4174764"/>
              <a:gd name="connsiteX9" fmla="*/ 719435 w 3263556"/>
              <a:gd name="connsiteY9" fmla="*/ 3080096 h 4174764"/>
              <a:gd name="connsiteX10" fmla="*/ 0 w 3263556"/>
              <a:gd name="connsiteY10" fmla="*/ 1683834 h 4174764"/>
              <a:gd name="connsiteX11" fmla="*/ 1631778 w 3263556"/>
              <a:gd name="connsiteY11" fmla="*/ 0 h 417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63556" h="4174764">
                <a:moveTo>
                  <a:pt x="1631778" y="0"/>
                </a:moveTo>
                <a:cubicBezTo>
                  <a:pt x="2532984" y="0"/>
                  <a:pt x="3263556" y="753878"/>
                  <a:pt x="3263556" y="1683834"/>
                </a:cubicBezTo>
                <a:cubicBezTo>
                  <a:pt x="3263556" y="2265056"/>
                  <a:pt x="2978177" y="2777498"/>
                  <a:pt x="2544121" y="3080096"/>
                </a:cubicBezTo>
                <a:lnTo>
                  <a:pt x="2528373" y="3089968"/>
                </a:lnTo>
                <a:lnTo>
                  <a:pt x="2208145" y="3550295"/>
                </a:lnTo>
                <a:lnTo>
                  <a:pt x="2219296" y="4163612"/>
                </a:lnTo>
                <a:lnTo>
                  <a:pt x="1059569" y="4174764"/>
                </a:lnTo>
                <a:lnTo>
                  <a:pt x="1059569" y="3461086"/>
                </a:lnTo>
                <a:lnTo>
                  <a:pt x="785943" y="3121789"/>
                </a:lnTo>
                <a:lnTo>
                  <a:pt x="719435" y="3080096"/>
                </a:lnTo>
                <a:cubicBezTo>
                  <a:pt x="285379" y="2777498"/>
                  <a:pt x="0" y="2265056"/>
                  <a:pt x="0" y="1683834"/>
                </a:cubicBezTo>
                <a:cubicBezTo>
                  <a:pt x="0" y="753878"/>
                  <a:pt x="730572" y="0"/>
                  <a:pt x="16317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60FC5B0-D392-4243-AE36-5B3962FD56C1}"/>
              </a:ext>
            </a:extLst>
          </p:cNvPr>
          <p:cNvSpPr/>
          <p:nvPr/>
        </p:nvSpPr>
        <p:spPr>
          <a:xfrm>
            <a:off x="4406511" y="1883210"/>
            <a:ext cx="3382206" cy="5186663"/>
          </a:xfrm>
          <a:custGeom>
            <a:avLst/>
            <a:gdLst>
              <a:gd name="connsiteX0" fmla="*/ 1691103 w 3382206"/>
              <a:gd name="connsiteY0" fmla="*/ 0 h 5186663"/>
              <a:gd name="connsiteX1" fmla="*/ 3382195 w 3382206"/>
              <a:gd name="connsiteY1" fmla="*/ 1695450 h 5186663"/>
              <a:gd name="connsiteX2" fmla="*/ 2858907 w 3382206"/>
              <a:gd name="connsiteY2" fmla="*/ 2921699 h 5186663"/>
              <a:gd name="connsiteX3" fmla="*/ 2316807 w 3382206"/>
              <a:gd name="connsiteY3" fmla="*/ 3644646 h 5186663"/>
              <a:gd name="connsiteX4" fmla="*/ 2316807 w 3382206"/>
              <a:gd name="connsiteY4" fmla="*/ 4057555 h 5186663"/>
              <a:gd name="connsiteX5" fmla="*/ 2301606 w 3382206"/>
              <a:gd name="connsiteY5" fmla="*/ 4127945 h 5186663"/>
              <a:gd name="connsiteX6" fmla="*/ 2334773 w 3382206"/>
              <a:gd name="connsiteY6" fmla="*/ 4148157 h 5186663"/>
              <a:gd name="connsiteX7" fmla="*/ 2358609 w 3382206"/>
              <a:gd name="connsiteY7" fmla="*/ 4362355 h 5186663"/>
              <a:gd name="connsiteX8" fmla="*/ 2358609 w 3382206"/>
              <a:gd name="connsiteY8" fmla="*/ 4552855 h 5186663"/>
              <a:gd name="connsiteX9" fmla="*/ 2358609 w 3382206"/>
              <a:gd name="connsiteY9" fmla="*/ 4743355 h 5186663"/>
              <a:gd name="connsiteX10" fmla="*/ 2391956 w 3382206"/>
              <a:gd name="connsiteY10" fmla="*/ 4838509 h 5186663"/>
              <a:gd name="connsiteX11" fmla="*/ 2240043 w 3382206"/>
              <a:gd name="connsiteY11" fmla="*/ 4991005 h 5186663"/>
              <a:gd name="connsiteX12" fmla="*/ 1997495 w 3382206"/>
              <a:gd name="connsiteY12" fmla="*/ 4991005 h 5186663"/>
              <a:gd name="connsiteX13" fmla="*/ 1997495 w 3382206"/>
              <a:gd name="connsiteY13" fmla="*/ 5186663 h 5186663"/>
              <a:gd name="connsiteX14" fmla="*/ 1883489 w 3382206"/>
              <a:gd name="connsiteY14" fmla="*/ 5186663 h 5186663"/>
              <a:gd name="connsiteX15" fmla="*/ 1883489 w 3382206"/>
              <a:gd name="connsiteY15" fmla="*/ 4933855 h 5186663"/>
              <a:gd name="connsiteX16" fmla="*/ 1940492 w 3382206"/>
              <a:gd name="connsiteY16" fmla="*/ 4876705 h 5186663"/>
              <a:gd name="connsiteX17" fmla="*/ 2240043 w 3382206"/>
              <a:gd name="connsiteY17" fmla="*/ 4876705 h 5186663"/>
              <a:gd name="connsiteX18" fmla="*/ 2278045 w 3382206"/>
              <a:gd name="connsiteY18" fmla="*/ 4838605 h 5186663"/>
              <a:gd name="connsiteX19" fmla="*/ 2240043 w 3382206"/>
              <a:gd name="connsiteY19" fmla="*/ 4800505 h 5186663"/>
              <a:gd name="connsiteX20" fmla="*/ 1940492 w 3382206"/>
              <a:gd name="connsiteY20" fmla="*/ 4800505 h 5186663"/>
              <a:gd name="connsiteX21" fmla="*/ 1883489 w 3382206"/>
              <a:gd name="connsiteY21" fmla="*/ 4743355 h 5186663"/>
              <a:gd name="connsiteX22" fmla="*/ 1940492 w 3382206"/>
              <a:gd name="connsiteY22" fmla="*/ 4686205 h 5186663"/>
              <a:gd name="connsiteX23" fmla="*/ 2240043 w 3382206"/>
              <a:gd name="connsiteY23" fmla="*/ 4686205 h 5186663"/>
              <a:gd name="connsiteX24" fmla="*/ 2278045 w 3382206"/>
              <a:gd name="connsiteY24" fmla="*/ 4648105 h 5186663"/>
              <a:gd name="connsiteX25" fmla="*/ 2240043 w 3382206"/>
              <a:gd name="connsiteY25" fmla="*/ 4610005 h 5186663"/>
              <a:gd name="connsiteX26" fmla="*/ 1940492 w 3382206"/>
              <a:gd name="connsiteY26" fmla="*/ 4610005 h 5186663"/>
              <a:gd name="connsiteX27" fmla="*/ 1883489 w 3382206"/>
              <a:gd name="connsiteY27" fmla="*/ 4552855 h 5186663"/>
              <a:gd name="connsiteX28" fmla="*/ 1940492 w 3382206"/>
              <a:gd name="connsiteY28" fmla="*/ 4495705 h 5186663"/>
              <a:gd name="connsiteX29" fmla="*/ 2240043 w 3382206"/>
              <a:gd name="connsiteY29" fmla="*/ 4495705 h 5186663"/>
              <a:gd name="connsiteX30" fmla="*/ 2278045 w 3382206"/>
              <a:gd name="connsiteY30" fmla="*/ 4457605 h 5186663"/>
              <a:gd name="connsiteX31" fmla="*/ 2240043 w 3382206"/>
              <a:gd name="connsiteY31" fmla="*/ 4419505 h 5186663"/>
              <a:gd name="connsiteX32" fmla="*/ 1940492 w 3382206"/>
              <a:gd name="connsiteY32" fmla="*/ 4419505 h 5186663"/>
              <a:gd name="connsiteX33" fmla="*/ 1883489 w 3382206"/>
              <a:gd name="connsiteY33" fmla="*/ 4362355 h 5186663"/>
              <a:gd name="connsiteX34" fmla="*/ 1940492 w 3382206"/>
              <a:gd name="connsiteY34" fmla="*/ 4305205 h 5186663"/>
              <a:gd name="connsiteX35" fmla="*/ 2240043 w 3382206"/>
              <a:gd name="connsiteY35" fmla="*/ 4305205 h 5186663"/>
              <a:gd name="connsiteX36" fmla="*/ 2278045 w 3382206"/>
              <a:gd name="connsiteY36" fmla="*/ 4267105 h 5186663"/>
              <a:gd name="connsiteX37" fmla="*/ 2240043 w 3382206"/>
              <a:gd name="connsiteY37" fmla="*/ 4229005 h 5186663"/>
              <a:gd name="connsiteX38" fmla="*/ 1940492 w 3382206"/>
              <a:gd name="connsiteY38" fmla="*/ 4229005 h 5186663"/>
              <a:gd name="connsiteX39" fmla="*/ 1883489 w 3382206"/>
              <a:gd name="connsiteY39" fmla="*/ 4171855 h 5186663"/>
              <a:gd name="connsiteX40" fmla="*/ 1940492 w 3382206"/>
              <a:gd name="connsiteY40" fmla="*/ 4114705 h 5186663"/>
              <a:gd name="connsiteX41" fmla="*/ 2145798 w 3382206"/>
              <a:gd name="connsiteY41" fmla="*/ 4114705 h 5186663"/>
              <a:gd name="connsiteX42" fmla="*/ 2202801 w 3382206"/>
              <a:gd name="connsiteY42" fmla="*/ 4057555 h 5186663"/>
              <a:gd name="connsiteX43" fmla="*/ 2202801 w 3382206"/>
              <a:gd name="connsiteY43" fmla="*/ 3644646 h 5186663"/>
              <a:gd name="connsiteX44" fmla="*/ 2780147 w 3382206"/>
              <a:gd name="connsiteY44" fmla="*/ 2839117 h 5186663"/>
              <a:gd name="connsiteX45" fmla="*/ 3268189 w 3382206"/>
              <a:gd name="connsiteY45" fmla="*/ 1695450 h 5186663"/>
              <a:gd name="connsiteX46" fmla="*/ 1691103 w 3382206"/>
              <a:gd name="connsiteY46" fmla="*/ 114300 h 5186663"/>
              <a:gd name="connsiteX47" fmla="*/ 114018 w 3382206"/>
              <a:gd name="connsiteY47" fmla="*/ 1695450 h 5186663"/>
              <a:gd name="connsiteX48" fmla="*/ 602059 w 3382206"/>
              <a:gd name="connsiteY48" fmla="*/ 2839022 h 5186663"/>
              <a:gd name="connsiteX49" fmla="*/ 1179406 w 3382206"/>
              <a:gd name="connsiteY49" fmla="*/ 3644646 h 5186663"/>
              <a:gd name="connsiteX50" fmla="*/ 1179406 w 3382206"/>
              <a:gd name="connsiteY50" fmla="*/ 4057555 h 5186663"/>
              <a:gd name="connsiteX51" fmla="*/ 1236409 w 3382206"/>
              <a:gd name="connsiteY51" fmla="*/ 4114705 h 5186663"/>
              <a:gd name="connsiteX52" fmla="*/ 1460146 w 3382206"/>
              <a:gd name="connsiteY52" fmla="*/ 4114705 h 5186663"/>
              <a:gd name="connsiteX53" fmla="*/ 1517149 w 3382206"/>
              <a:gd name="connsiteY53" fmla="*/ 4171855 h 5186663"/>
              <a:gd name="connsiteX54" fmla="*/ 1460146 w 3382206"/>
              <a:gd name="connsiteY54" fmla="*/ 4229005 h 5186663"/>
              <a:gd name="connsiteX55" fmla="*/ 1142354 w 3382206"/>
              <a:gd name="connsiteY55" fmla="*/ 4229005 h 5186663"/>
              <a:gd name="connsiteX56" fmla="*/ 1104352 w 3382206"/>
              <a:gd name="connsiteY56" fmla="*/ 4267105 h 5186663"/>
              <a:gd name="connsiteX57" fmla="*/ 1142354 w 3382206"/>
              <a:gd name="connsiteY57" fmla="*/ 4305205 h 5186663"/>
              <a:gd name="connsiteX58" fmla="*/ 1460146 w 3382206"/>
              <a:gd name="connsiteY58" fmla="*/ 4305205 h 5186663"/>
              <a:gd name="connsiteX59" fmla="*/ 1517149 w 3382206"/>
              <a:gd name="connsiteY59" fmla="*/ 4362355 h 5186663"/>
              <a:gd name="connsiteX60" fmla="*/ 1460146 w 3382206"/>
              <a:gd name="connsiteY60" fmla="*/ 4419505 h 5186663"/>
              <a:gd name="connsiteX61" fmla="*/ 1142354 w 3382206"/>
              <a:gd name="connsiteY61" fmla="*/ 4419505 h 5186663"/>
              <a:gd name="connsiteX62" fmla="*/ 1104352 w 3382206"/>
              <a:gd name="connsiteY62" fmla="*/ 4457605 h 5186663"/>
              <a:gd name="connsiteX63" fmla="*/ 1142354 w 3382206"/>
              <a:gd name="connsiteY63" fmla="*/ 4495705 h 5186663"/>
              <a:gd name="connsiteX64" fmla="*/ 1460146 w 3382206"/>
              <a:gd name="connsiteY64" fmla="*/ 4495705 h 5186663"/>
              <a:gd name="connsiteX65" fmla="*/ 1517149 w 3382206"/>
              <a:gd name="connsiteY65" fmla="*/ 4552855 h 5186663"/>
              <a:gd name="connsiteX66" fmla="*/ 1460146 w 3382206"/>
              <a:gd name="connsiteY66" fmla="*/ 4610005 h 5186663"/>
              <a:gd name="connsiteX67" fmla="*/ 1142354 w 3382206"/>
              <a:gd name="connsiteY67" fmla="*/ 4610005 h 5186663"/>
              <a:gd name="connsiteX68" fmla="*/ 1104352 w 3382206"/>
              <a:gd name="connsiteY68" fmla="*/ 4648105 h 5186663"/>
              <a:gd name="connsiteX69" fmla="*/ 1142354 w 3382206"/>
              <a:gd name="connsiteY69" fmla="*/ 4686205 h 5186663"/>
              <a:gd name="connsiteX70" fmla="*/ 1460146 w 3382206"/>
              <a:gd name="connsiteY70" fmla="*/ 4686205 h 5186663"/>
              <a:gd name="connsiteX71" fmla="*/ 1517149 w 3382206"/>
              <a:gd name="connsiteY71" fmla="*/ 4743355 h 5186663"/>
              <a:gd name="connsiteX72" fmla="*/ 1460146 w 3382206"/>
              <a:gd name="connsiteY72" fmla="*/ 4800505 h 5186663"/>
              <a:gd name="connsiteX73" fmla="*/ 1142354 w 3382206"/>
              <a:gd name="connsiteY73" fmla="*/ 4800505 h 5186663"/>
              <a:gd name="connsiteX74" fmla="*/ 1104352 w 3382206"/>
              <a:gd name="connsiteY74" fmla="*/ 4838605 h 5186663"/>
              <a:gd name="connsiteX75" fmla="*/ 1142354 w 3382206"/>
              <a:gd name="connsiteY75" fmla="*/ 4876705 h 5186663"/>
              <a:gd name="connsiteX76" fmla="*/ 1459956 w 3382206"/>
              <a:gd name="connsiteY76" fmla="*/ 4876705 h 5186663"/>
              <a:gd name="connsiteX77" fmla="*/ 1516959 w 3382206"/>
              <a:gd name="connsiteY77" fmla="*/ 4933855 h 5186663"/>
              <a:gd name="connsiteX78" fmla="*/ 1516959 w 3382206"/>
              <a:gd name="connsiteY78" fmla="*/ 5186663 h 5186663"/>
              <a:gd name="connsiteX79" fmla="*/ 1402953 w 3382206"/>
              <a:gd name="connsiteY79" fmla="*/ 5186663 h 5186663"/>
              <a:gd name="connsiteX80" fmla="*/ 1402953 w 3382206"/>
              <a:gd name="connsiteY80" fmla="*/ 4991005 h 5186663"/>
              <a:gd name="connsiteX81" fmla="*/ 1142164 w 3382206"/>
              <a:gd name="connsiteY81" fmla="*/ 4991005 h 5186663"/>
              <a:gd name="connsiteX82" fmla="*/ 1047253 w 3382206"/>
              <a:gd name="connsiteY82" fmla="*/ 4957572 h 5186663"/>
              <a:gd name="connsiteX83" fmla="*/ 1023597 w 3382206"/>
              <a:gd name="connsiteY83" fmla="*/ 4743355 h 5186663"/>
              <a:gd name="connsiteX84" fmla="*/ 1023597 w 3382206"/>
              <a:gd name="connsiteY84" fmla="*/ 4552855 h 5186663"/>
              <a:gd name="connsiteX85" fmla="*/ 1023597 w 3382206"/>
              <a:gd name="connsiteY85" fmla="*/ 4362355 h 5186663"/>
              <a:gd name="connsiteX86" fmla="*/ 1003437 w 3382206"/>
              <a:gd name="connsiteY86" fmla="*/ 4329103 h 5186663"/>
              <a:gd name="connsiteX87" fmla="*/ 1080600 w 3382206"/>
              <a:gd name="connsiteY87" fmla="*/ 4127945 h 5186663"/>
              <a:gd name="connsiteX88" fmla="*/ 1065399 w 3382206"/>
              <a:gd name="connsiteY88" fmla="*/ 4057555 h 5186663"/>
              <a:gd name="connsiteX89" fmla="*/ 1065399 w 3382206"/>
              <a:gd name="connsiteY89" fmla="*/ 3644646 h 5186663"/>
              <a:gd name="connsiteX90" fmla="*/ 523300 w 3382206"/>
              <a:gd name="connsiteY90" fmla="*/ 2921699 h 5186663"/>
              <a:gd name="connsiteX91" fmla="*/ 12 w 3382206"/>
              <a:gd name="connsiteY91" fmla="*/ 1695450 h 5186663"/>
              <a:gd name="connsiteX92" fmla="*/ 1691103 w 3382206"/>
              <a:gd name="connsiteY92" fmla="*/ 0 h 518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82206" h="5186663">
                <a:moveTo>
                  <a:pt x="1691103" y="0"/>
                </a:moveTo>
                <a:cubicBezTo>
                  <a:pt x="2623579" y="0"/>
                  <a:pt x="3382195" y="760476"/>
                  <a:pt x="3382195" y="1695450"/>
                </a:cubicBezTo>
                <a:cubicBezTo>
                  <a:pt x="3383924" y="2159060"/>
                  <a:pt x="3194569" y="2602802"/>
                  <a:pt x="2858907" y="2921699"/>
                </a:cubicBezTo>
                <a:cubicBezTo>
                  <a:pt x="2604768" y="3165062"/>
                  <a:pt x="2316807" y="3440811"/>
                  <a:pt x="2316807" y="3644646"/>
                </a:cubicBezTo>
                <a:lnTo>
                  <a:pt x="2316807" y="4057555"/>
                </a:lnTo>
                <a:cubicBezTo>
                  <a:pt x="2316845" y="4081844"/>
                  <a:pt x="2311658" y="4105847"/>
                  <a:pt x="2301606" y="4127945"/>
                </a:cubicBezTo>
                <a:cubicBezTo>
                  <a:pt x="2313472" y="4133231"/>
                  <a:pt x="2324626" y="4140032"/>
                  <a:pt x="2334773" y="4148157"/>
                </a:cubicBezTo>
                <a:cubicBezTo>
                  <a:pt x="2400345" y="4200706"/>
                  <a:pt x="2411024" y="4296604"/>
                  <a:pt x="2358609" y="4362355"/>
                </a:cubicBezTo>
                <a:cubicBezTo>
                  <a:pt x="2403072" y="4418029"/>
                  <a:pt x="2403072" y="4497181"/>
                  <a:pt x="2358609" y="4552855"/>
                </a:cubicBezTo>
                <a:cubicBezTo>
                  <a:pt x="2403072" y="4608529"/>
                  <a:pt x="2403072" y="4687681"/>
                  <a:pt x="2358609" y="4743355"/>
                </a:cubicBezTo>
                <a:cubicBezTo>
                  <a:pt x="2380176" y="4770358"/>
                  <a:pt x="2391937" y="4803915"/>
                  <a:pt x="2391956" y="4838509"/>
                </a:cubicBezTo>
                <a:cubicBezTo>
                  <a:pt x="2392013" y="4922682"/>
                  <a:pt x="2323999" y="4990948"/>
                  <a:pt x="2240043" y="4991005"/>
                </a:cubicBezTo>
                <a:lnTo>
                  <a:pt x="1997495" y="4991005"/>
                </a:lnTo>
                <a:lnTo>
                  <a:pt x="1997495" y="5186663"/>
                </a:lnTo>
                <a:lnTo>
                  <a:pt x="1883489" y="5186663"/>
                </a:lnTo>
                <a:lnTo>
                  <a:pt x="1883489" y="4933855"/>
                </a:lnTo>
                <a:cubicBezTo>
                  <a:pt x="1883489" y="4902289"/>
                  <a:pt x="1909007" y="4876705"/>
                  <a:pt x="1940492" y="4876705"/>
                </a:cubicBezTo>
                <a:lnTo>
                  <a:pt x="2240043" y="4876705"/>
                </a:lnTo>
                <a:cubicBezTo>
                  <a:pt x="2261030" y="4876705"/>
                  <a:pt x="2278045" y="4859646"/>
                  <a:pt x="2278045" y="4838605"/>
                </a:cubicBezTo>
                <a:cubicBezTo>
                  <a:pt x="2278045" y="4817564"/>
                  <a:pt x="2261030" y="4800505"/>
                  <a:pt x="2240043" y="4800505"/>
                </a:cubicBezTo>
                <a:lnTo>
                  <a:pt x="1940492" y="4800505"/>
                </a:lnTo>
                <a:cubicBezTo>
                  <a:pt x="1909007" y="4800505"/>
                  <a:pt x="1883489" y="4774921"/>
                  <a:pt x="1883489" y="4743355"/>
                </a:cubicBezTo>
                <a:cubicBezTo>
                  <a:pt x="1883489" y="4711789"/>
                  <a:pt x="1909007" y="4686205"/>
                  <a:pt x="1940492" y="4686205"/>
                </a:cubicBezTo>
                <a:lnTo>
                  <a:pt x="2240043" y="4686205"/>
                </a:lnTo>
                <a:cubicBezTo>
                  <a:pt x="2261030" y="4686205"/>
                  <a:pt x="2278045" y="4669146"/>
                  <a:pt x="2278045" y="4648105"/>
                </a:cubicBezTo>
                <a:cubicBezTo>
                  <a:pt x="2278045" y="4627064"/>
                  <a:pt x="2261030" y="4610005"/>
                  <a:pt x="2240043" y="4610005"/>
                </a:cubicBezTo>
                <a:lnTo>
                  <a:pt x="1940492" y="4610005"/>
                </a:lnTo>
                <a:cubicBezTo>
                  <a:pt x="1909007" y="4610005"/>
                  <a:pt x="1883489" y="4584421"/>
                  <a:pt x="1883489" y="4552855"/>
                </a:cubicBezTo>
                <a:cubicBezTo>
                  <a:pt x="1883489" y="4521289"/>
                  <a:pt x="1909007" y="4495705"/>
                  <a:pt x="1940492" y="4495705"/>
                </a:cubicBezTo>
                <a:lnTo>
                  <a:pt x="2240043" y="4495705"/>
                </a:lnTo>
                <a:cubicBezTo>
                  <a:pt x="2261030" y="4495705"/>
                  <a:pt x="2278045" y="4478646"/>
                  <a:pt x="2278045" y="4457605"/>
                </a:cubicBezTo>
                <a:cubicBezTo>
                  <a:pt x="2278045" y="4436564"/>
                  <a:pt x="2261030" y="4419505"/>
                  <a:pt x="2240043" y="4419505"/>
                </a:cubicBezTo>
                <a:lnTo>
                  <a:pt x="1940492" y="4419505"/>
                </a:lnTo>
                <a:cubicBezTo>
                  <a:pt x="1909007" y="4419505"/>
                  <a:pt x="1883489" y="4393921"/>
                  <a:pt x="1883489" y="4362355"/>
                </a:cubicBezTo>
                <a:cubicBezTo>
                  <a:pt x="1883489" y="4330789"/>
                  <a:pt x="1909007" y="4305205"/>
                  <a:pt x="1940492" y="4305205"/>
                </a:cubicBezTo>
                <a:lnTo>
                  <a:pt x="2240043" y="4305205"/>
                </a:lnTo>
                <a:cubicBezTo>
                  <a:pt x="2261030" y="4305205"/>
                  <a:pt x="2278045" y="4288146"/>
                  <a:pt x="2278045" y="4267105"/>
                </a:cubicBezTo>
                <a:cubicBezTo>
                  <a:pt x="2278045" y="4246064"/>
                  <a:pt x="2261030" y="4229005"/>
                  <a:pt x="2240043" y="4229005"/>
                </a:cubicBezTo>
                <a:lnTo>
                  <a:pt x="1940492" y="4229005"/>
                </a:lnTo>
                <a:cubicBezTo>
                  <a:pt x="1909007" y="4229005"/>
                  <a:pt x="1883489" y="4203421"/>
                  <a:pt x="1883489" y="4171855"/>
                </a:cubicBezTo>
                <a:cubicBezTo>
                  <a:pt x="1883489" y="4140289"/>
                  <a:pt x="1909007" y="4114705"/>
                  <a:pt x="1940492" y="4114705"/>
                </a:cubicBezTo>
                <a:lnTo>
                  <a:pt x="2145798" y="4114705"/>
                </a:lnTo>
                <a:cubicBezTo>
                  <a:pt x="2177283" y="4114705"/>
                  <a:pt x="2202801" y="4089121"/>
                  <a:pt x="2202801" y="4057555"/>
                </a:cubicBezTo>
                <a:lnTo>
                  <a:pt x="2202801" y="3644646"/>
                </a:lnTo>
                <a:cubicBezTo>
                  <a:pt x="2202801" y="3391567"/>
                  <a:pt x="2496272" y="3110865"/>
                  <a:pt x="2780147" y="2839117"/>
                </a:cubicBezTo>
                <a:cubicBezTo>
                  <a:pt x="3093199" y="2541699"/>
                  <a:pt x="3269804" y="2127837"/>
                  <a:pt x="3268189" y="1695450"/>
                </a:cubicBezTo>
                <a:cubicBezTo>
                  <a:pt x="3268189" y="823627"/>
                  <a:pt x="2560686" y="114300"/>
                  <a:pt x="1691103" y="114300"/>
                </a:cubicBezTo>
                <a:cubicBezTo>
                  <a:pt x="821521" y="114300"/>
                  <a:pt x="114018" y="823532"/>
                  <a:pt x="114018" y="1695450"/>
                </a:cubicBezTo>
                <a:cubicBezTo>
                  <a:pt x="112385" y="2127818"/>
                  <a:pt x="288997" y="2541651"/>
                  <a:pt x="602059" y="2839022"/>
                </a:cubicBezTo>
                <a:cubicBezTo>
                  <a:pt x="885935" y="3111246"/>
                  <a:pt x="1179406" y="3391948"/>
                  <a:pt x="1179406" y="3644646"/>
                </a:cubicBezTo>
                <a:lnTo>
                  <a:pt x="1179406" y="4057555"/>
                </a:lnTo>
                <a:cubicBezTo>
                  <a:pt x="1179406" y="4089121"/>
                  <a:pt x="1204924" y="4114705"/>
                  <a:pt x="1236409" y="4114705"/>
                </a:cubicBezTo>
                <a:lnTo>
                  <a:pt x="1460146" y="4114705"/>
                </a:lnTo>
                <a:cubicBezTo>
                  <a:pt x="1491631" y="4114705"/>
                  <a:pt x="1517149" y="4140289"/>
                  <a:pt x="1517149" y="4171855"/>
                </a:cubicBezTo>
                <a:cubicBezTo>
                  <a:pt x="1517149" y="4203421"/>
                  <a:pt x="1491631" y="4229005"/>
                  <a:pt x="1460146" y="4229005"/>
                </a:cubicBezTo>
                <a:lnTo>
                  <a:pt x="1142354" y="4229005"/>
                </a:lnTo>
                <a:cubicBezTo>
                  <a:pt x="1121367" y="4229005"/>
                  <a:pt x="1104352" y="4246064"/>
                  <a:pt x="1104352" y="4267105"/>
                </a:cubicBezTo>
                <a:cubicBezTo>
                  <a:pt x="1104352" y="4288146"/>
                  <a:pt x="1121367" y="4305205"/>
                  <a:pt x="1142354" y="4305205"/>
                </a:cubicBezTo>
                <a:lnTo>
                  <a:pt x="1460146" y="4305205"/>
                </a:lnTo>
                <a:cubicBezTo>
                  <a:pt x="1491631" y="4305205"/>
                  <a:pt x="1517149" y="4330789"/>
                  <a:pt x="1517149" y="4362355"/>
                </a:cubicBezTo>
                <a:cubicBezTo>
                  <a:pt x="1517149" y="4393921"/>
                  <a:pt x="1491631" y="4419505"/>
                  <a:pt x="1460146" y="4419505"/>
                </a:cubicBezTo>
                <a:lnTo>
                  <a:pt x="1142354" y="4419505"/>
                </a:lnTo>
                <a:cubicBezTo>
                  <a:pt x="1121367" y="4419505"/>
                  <a:pt x="1104352" y="4436564"/>
                  <a:pt x="1104352" y="4457605"/>
                </a:cubicBezTo>
                <a:cubicBezTo>
                  <a:pt x="1104352" y="4478646"/>
                  <a:pt x="1121367" y="4495705"/>
                  <a:pt x="1142354" y="4495705"/>
                </a:cubicBezTo>
                <a:lnTo>
                  <a:pt x="1460146" y="4495705"/>
                </a:lnTo>
                <a:cubicBezTo>
                  <a:pt x="1491631" y="4495705"/>
                  <a:pt x="1517149" y="4521289"/>
                  <a:pt x="1517149" y="4552855"/>
                </a:cubicBezTo>
                <a:cubicBezTo>
                  <a:pt x="1517149" y="4584421"/>
                  <a:pt x="1491631" y="4610005"/>
                  <a:pt x="1460146" y="4610005"/>
                </a:cubicBezTo>
                <a:lnTo>
                  <a:pt x="1142354" y="4610005"/>
                </a:lnTo>
                <a:cubicBezTo>
                  <a:pt x="1121367" y="4610005"/>
                  <a:pt x="1104352" y="4627064"/>
                  <a:pt x="1104352" y="4648105"/>
                </a:cubicBezTo>
                <a:cubicBezTo>
                  <a:pt x="1104352" y="4669146"/>
                  <a:pt x="1121367" y="4686205"/>
                  <a:pt x="1142354" y="4686205"/>
                </a:cubicBezTo>
                <a:lnTo>
                  <a:pt x="1460146" y="4686205"/>
                </a:lnTo>
                <a:cubicBezTo>
                  <a:pt x="1491631" y="4686205"/>
                  <a:pt x="1517149" y="4711789"/>
                  <a:pt x="1517149" y="4743355"/>
                </a:cubicBezTo>
                <a:cubicBezTo>
                  <a:pt x="1517149" y="4774921"/>
                  <a:pt x="1491631" y="4800505"/>
                  <a:pt x="1460146" y="4800505"/>
                </a:cubicBezTo>
                <a:lnTo>
                  <a:pt x="1142354" y="4800505"/>
                </a:lnTo>
                <a:cubicBezTo>
                  <a:pt x="1121367" y="4800505"/>
                  <a:pt x="1104352" y="4817564"/>
                  <a:pt x="1104352" y="4838605"/>
                </a:cubicBezTo>
                <a:cubicBezTo>
                  <a:pt x="1104352" y="4859646"/>
                  <a:pt x="1121367" y="4876705"/>
                  <a:pt x="1142354" y="4876705"/>
                </a:cubicBezTo>
                <a:lnTo>
                  <a:pt x="1459956" y="4876705"/>
                </a:lnTo>
                <a:cubicBezTo>
                  <a:pt x="1491441" y="4876705"/>
                  <a:pt x="1516959" y="4902289"/>
                  <a:pt x="1516959" y="4933855"/>
                </a:cubicBezTo>
                <a:lnTo>
                  <a:pt x="1516959" y="5186663"/>
                </a:lnTo>
                <a:lnTo>
                  <a:pt x="1402953" y="5186663"/>
                </a:lnTo>
                <a:lnTo>
                  <a:pt x="1402953" y="4991005"/>
                </a:lnTo>
                <a:lnTo>
                  <a:pt x="1142164" y="4991005"/>
                </a:lnTo>
                <a:cubicBezTo>
                  <a:pt x="1107658" y="4990986"/>
                  <a:pt x="1074187" y="4979194"/>
                  <a:pt x="1047253" y="4957572"/>
                </a:cubicBezTo>
                <a:cubicBezTo>
                  <a:pt x="981719" y="4904966"/>
                  <a:pt x="971126" y="4809058"/>
                  <a:pt x="1023597" y="4743355"/>
                </a:cubicBezTo>
                <a:cubicBezTo>
                  <a:pt x="979135" y="4687681"/>
                  <a:pt x="979135" y="4608529"/>
                  <a:pt x="1023597" y="4552855"/>
                </a:cubicBezTo>
                <a:cubicBezTo>
                  <a:pt x="979135" y="4497181"/>
                  <a:pt x="979135" y="4418029"/>
                  <a:pt x="1023597" y="4362355"/>
                </a:cubicBezTo>
                <a:cubicBezTo>
                  <a:pt x="1015484" y="4352182"/>
                  <a:pt x="1008710" y="4341009"/>
                  <a:pt x="1003437" y="4329103"/>
                </a:cubicBezTo>
                <a:cubicBezTo>
                  <a:pt x="969340" y="4252198"/>
                  <a:pt x="1003884" y="4162130"/>
                  <a:pt x="1080600" y="4127945"/>
                </a:cubicBezTo>
                <a:cubicBezTo>
                  <a:pt x="1070549" y="4105847"/>
                  <a:pt x="1065361" y="4081844"/>
                  <a:pt x="1065399" y="4057555"/>
                </a:cubicBezTo>
                <a:lnTo>
                  <a:pt x="1065399" y="3644646"/>
                </a:lnTo>
                <a:cubicBezTo>
                  <a:pt x="1065399" y="3440811"/>
                  <a:pt x="777439" y="3165062"/>
                  <a:pt x="523300" y="2921699"/>
                </a:cubicBezTo>
                <a:cubicBezTo>
                  <a:pt x="187641" y="2602802"/>
                  <a:pt x="-1720" y="2159060"/>
                  <a:pt x="12" y="1695450"/>
                </a:cubicBezTo>
                <a:cubicBezTo>
                  <a:pt x="12" y="760571"/>
                  <a:pt x="758628" y="0"/>
                  <a:pt x="1691103" y="0"/>
                </a:cubicBezTo>
                <a:close/>
              </a:path>
            </a:pathLst>
          </a:custGeom>
          <a:solidFill>
            <a:schemeClr val="accent2"/>
          </a:solidFill>
          <a:ln w="95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1968726-C7F0-6A4F-81C8-2F51ACF5E2AD}"/>
              </a:ext>
            </a:extLst>
          </p:cNvPr>
          <p:cNvSpPr/>
          <p:nvPr/>
        </p:nvSpPr>
        <p:spPr>
          <a:xfrm>
            <a:off x="7162052" y="2324406"/>
            <a:ext cx="214901" cy="215455"/>
          </a:xfrm>
          <a:custGeom>
            <a:avLst/>
            <a:gdLst>
              <a:gd name="connsiteX0" fmla="*/ 0 w 214901"/>
              <a:gd name="connsiteY0" fmla="*/ 107918 h 215455"/>
              <a:gd name="connsiteX1" fmla="*/ 107641 w 214901"/>
              <a:gd name="connsiteY1" fmla="*/ 215456 h 215455"/>
              <a:gd name="connsiteX2" fmla="*/ 214902 w 214901"/>
              <a:gd name="connsiteY2" fmla="*/ 107537 h 215455"/>
              <a:gd name="connsiteX3" fmla="*/ 107261 w 214901"/>
              <a:gd name="connsiteY3" fmla="*/ 0 h 215455"/>
              <a:gd name="connsiteX4" fmla="*/ 0 w 214901"/>
              <a:gd name="connsiteY4" fmla="*/ 107918 h 21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01" h="215455">
                <a:moveTo>
                  <a:pt x="0" y="107918"/>
                </a:moveTo>
                <a:cubicBezTo>
                  <a:pt x="105" y="167414"/>
                  <a:pt x="48301" y="215560"/>
                  <a:pt x="107641" y="215456"/>
                </a:cubicBezTo>
                <a:cubicBezTo>
                  <a:pt x="166981" y="215350"/>
                  <a:pt x="215006" y="167033"/>
                  <a:pt x="214902" y="107537"/>
                </a:cubicBezTo>
                <a:cubicBezTo>
                  <a:pt x="214797" y="48040"/>
                  <a:pt x="166601" y="-105"/>
                  <a:pt x="107261" y="0"/>
                </a:cubicBezTo>
                <a:cubicBezTo>
                  <a:pt x="47921" y="105"/>
                  <a:pt x="-104" y="48421"/>
                  <a:pt x="0" y="107918"/>
                </a:cubicBezTo>
                <a:close/>
              </a:path>
            </a:pathLst>
          </a:custGeom>
          <a:solidFill>
            <a:schemeClr val="accent2"/>
          </a:solidFill>
          <a:ln w="9501" cap="flat">
            <a:noFill/>
            <a:prstDash val="solid"/>
            <a:miter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09D68AB-66E3-A34D-83B7-549234904492}"/>
              </a:ext>
            </a:extLst>
          </p:cNvPr>
          <p:cNvSpPr/>
          <p:nvPr/>
        </p:nvSpPr>
        <p:spPr>
          <a:xfrm>
            <a:off x="7624442" y="3464454"/>
            <a:ext cx="214901" cy="215455"/>
          </a:xfrm>
          <a:custGeom>
            <a:avLst/>
            <a:gdLst>
              <a:gd name="connsiteX0" fmla="*/ 0 w 214901"/>
              <a:gd name="connsiteY0" fmla="*/ 107728 h 215455"/>
              <a:gd name="connsiteX1" fmla="*/ 107451 w 214901"/>
              <a:gd name="connsiteY1" fmla="*/ 215455 h 215455"/>
              <a:gd name="connsiteX2" fmla="*/ 214902 w 214901"/>
              <a:gd name="connsiteY2" fmla="*/ 107728 h 215455"/>
              <a:gd name="connsiteX3" fmla="*/ 107451 w 214901"/>
              <a:gd name="connsiteY3" fmla="*/ 0 h 215455"/>
              <a:gd name="connsiteX4" fmla="*/ 0 w 214901"/>
              <a:gd name="connsiteY4" fmla="*/ 107728 h 21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01" h="215455">
                <a:moveTo>
                  <a:pt x="0" y="107728"/>
                </a:moveTo>
                <a:cubicBezTo>
                  <a:pt x="0" y="167221"/>
                  <a:pt x="48111" y="215455"/>
                  <a:pt x="107451" y="215455"/>
                </a:cubicBezTo>
                <a:cubicBezTo>
                  <a:pt x="166791" y="215455"/>
                  <a:pt x="214902" y="167221"/>
                  <a:pt x="214902" y="107728"/>
                </a:cubicBezTo>
                <a:cubicBezTo>
                  <a:pt x="214902" y="48235"/>
                  <a:pt x="166791" y="0"/>
                  <a:pt x="107451" y="0"/>
                </a:cubicBezTo>
                <a:cubicBezTo>
                  <a:pt x="48111" y="0"/>
                  <a:pt x="0" y="48235"/>
                  <a:pt x="0" y="107728"/>
                </a:cubicBezTo>
                <a:close/>
              </a:path>
            </a:pathLst>
          </a:custGeom>
          <a:solidFill>
            <a:schemeClr val="accent2"/>
          </a:solidFill>
          <a:ln w="9501" cap="flat">
            <a:noFill/>
            <a:prstDash val="solid"/>
            <a:miter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C66920D-FDCD-9840-8590-5609FFEC3220}"/>
              </a:ext>
            </a:extLst>
          </p:cNvPr>
          <p:cNvSpPr/>
          <p:nvPr/>
        </p:nvSpPr>
        <p:spPr>
          <a:xfrm rot="21556200">
            <a:off x="7161810" y="4629862"/>
            <a:ext cx="214901" cy="215455"/>
          </a:xfrm>
          <a:custGeom>
            <a:avLst/>
            <a:gdLst>
              <a:gd name="connsiteX0" fmla="*/ 214902 w 214901"/>
              <a:gd name="connsiteY0" fmla="*/ 107728 h 215455"/>
              <a:gd name="connsiteX1" fmla="*/ 107451 w 214901"/>
              <a:gd name="connsiteY1" fmla="*/ 215455 h 215455"/>
              <a:gd name="connsiteX2" fmla="*/ 0 w 214901"/>
              <a:gd name="connsiteY2" fmla="*/ 107728 h 215455"/>
              <a:gd name="connsiteX3" fmla="*/ 107451 w 214901"/>
              <a:gd name="connsiteY3" fmla="*/ 0 h 215455"/>
              <a:gd name="connsiteX4" fmla="*/ 214902 w 214901"/>
              <a:gd name="connsiteY4" fmla="*/ 107728 h 21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01" h="215455">
                <a:moveTo>
                  <a:pt x="214902" y="107728"/>
                </a:moveTo>
                <a:cubicBezTo>
                  <a:pt x="214902" y="167224"/>
                  <a:pt x="166794" y="215455"/>
                  <a:pt x="107451" y="215455"/>
                </a:cubicBezTo>
                <a:cubicBezTo>
                  <a:pt x="48107" y="215455"/>
                  <a:pt x="0" y="167224"/>
                  <a:pt x="0" y="107728"/>
                </a:cubicBezTo>
                <a:cubicBezTo>
                  <a:pt x="0" y="48231"/>
                  <a:pt x="48107" y="0"/>
                  <a:pt x="107451" y="0"/>
                </a:cubicBezTo>
                <a:cubicBezTo>
                  <a:pt x="166794" y="0"/>
                  <a:pt x="214902" y="48231"/>
                  <a:pt x="214902" y="107728"/>
                </a:cubicBezTo>
                <a:close/>
              </a:path>
            </a:pathLst>
          </a:custGeom>
          <a:solidFill>
            <a:schemeClr val="accent2"/>
          </a:solidFill>
          <a:ln w="9501" cap="flat">
            <a:noFill/>
            <a:prstDash val="solid"/>
            <a:miter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2A1F8C9-D4B9-EF4E-8F20-9D5A705AE1C9}"/>
              </a:ext>
            </a:extLst>
          </p:cNvPr>
          <p:cNvSpPr/>
          <p:nvPr/>
        </p:nvSpPr>
        <p:spPr>
          <a:xfrm rot="16246200">
            <a:off x="4781590" y="4580383"/>
            <a:ext cx="214901" cy="215455"/>
          </a:xfrm>
          <a:custGeom>
            <a:avLst/>
            <a:gdLst>
              <a:gd name="connsiteX0" fmla="*/ 214902 w 214901"/>
              <a:gd name="connsiteY0" fmla="*/ 107728 h 215455"/>
              <a:gd name="connsiteX1" fmla="*/ 107451 w 214901"/>
              <a:gd name="connsiteY1" fmla="*/ 215455 h 215455"/>
              <a:gd name="connsiteX2" fmla="*/ 0 w 214901"/>
              <a:gd name="connsiteY2" fmla="*/ 107728 h 215455"/>
              <a:gd name="connsiteX3" fmla="*/ 107451 w 214901"/>
              <a:gd name="connsiteY3" fmla="*/ 0 h 215455"/>
              <a:gd name="connsiteX4" fmla="*/ 214902 w 214901"/>
              <a:gd name="connsiteY4" fmla="*/ 107728 h 21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01" h="215455">
                <a:moveTo>
                  <a:pt x="214902" y="107728"/>
                </a:moveTo>
                <a:cubicBezTo>
                  <a:pt x="214902" y="167224"/>
                  <a:pt x="166794" y="215455"/>
                  <a:pt x="107451" y="215455"/>
                </a:cubicBezTo>
                <a:cubicBezTo>
                  <a:pt x="48107" y="215455"/>
                  <a:pt x="0" y="167224"/>
                  <a:pt x="0" y="107728"/>
                </a:cubicBezTo>
                <a:cubicBezTo>
                  <a:pt x="0" y="48231"/>
                  <a:pt x="48107" y="0"/>
                  <a:pt x="107451" y="0"/>
                </a:cubicBezTo>
                <a:cubicBezTo>
                  <a:pt x="166794" y="0"/>
                  <a:pt x="214902" y="48231"/>
                  <a:pt x="214902" y="107728"/>
                </a:cubicBezTo>
                <a:close/>
              </a:path>
            </a:pathLst>
          </a:custGeom>
          <a:solidFill>
            <a:schemeClr val="accent2"/>
          </a:solidFill>
          <a:ln w="9501" cap="flat">
            <a:noFill/>
            <a:prstDash val="solid"/>
            <a:miter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8CE7507-D9CF-7C47-B184-6A91198A7A02}"/>
              </a:ext>
            </a:extLst>
          </p:cNvPr>
          <p:cNvSpPr/>
          <p:nvPr/>
        </p:nvSpPr>
        <p:spPr>
          <a:xfrm rot="21556800">
            <a:off x="4356227" y="3464452"/>
            <a:ext cx="214901" cy="215455"/>
          </a:xfrm>
          <a:custGeom>
            <a:avLst/>
            <a:gdLst>
              <a:gd name="connsiteX0" fmla="*/ 214902 w 214901"/>
              <a:gd name="connsiteY0" fmla="*/ 107728 h 215455"/>
              <a:gd name="connsiteX1" fmla="*/ 107451 w 214901"/>
              <a:gd name="connsiteY1" fmla="*/ 215455 h 215455"/>
              <a:gd name="connsiteX2" fmla="*/ 0 w 214901"/>
              <a:gd name="connsiteY2" fmla="*/ 107728 h 215455"/>
              <a:gd name="connsiteX3" fmla="*/ 107451 w 214901"/>
              <a:gd name="connsiteY3" fmla="*/ 0 h 215455"/>
              <a:gd name="connsiteX4" fmla="*/ 214902 w 214901"/>
              <a:gd name="connsiteY4" fmla="*/ 107728 h 21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01" h="215455">
                <a:moveTo>
                  <a:pt x="214902" y="107728"/>
                </a:moveTo>
                <a:cubicBezTo>
                  <a:pt x="214902" y="167224"/>
                  <a:pt x="166794" y="215455"/>
                  <a:pt x="107451" y="215455"/>
                </a:cubicBezTo>
                <a:cubicBezTo>
                  <a:pt x="48107" y="215455"/>
                  <a:pt x="0" y="167224"/>
                  <a:pt x="0" y="107728"/>
                </a:cubicBezTo>
                <a:cubicBezTo>
                  <a:pt x="0" y="48231"/>
                  <a:pt x="48107" y="0"/>
                  <a:pt x="107451" y="0"/>
                </a:cubicBezTo>
                <a:cubicBezTo>
                  <a:pt x="166794" y="0"/>
                  <a:pt x="214902" y="48231"/>
                  <a:pt x="214902" y="107728"/>
                </a:cubicBezTo>
                <a:close/>
              </a:path>
            </a:pathLst>
          </a:custGeom>
          <a:solidFill>
            <a:schemeClr val="accent2"/>
          </a:solidFill>
          <a:ln w="9501" cap="flat">
            <a:noFill/>
            <a:prstDash val="solid"/>
            <a:miter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5F75C6-0367-8147-A4D5-1CD56811CE4E}"/>
              </a:ext>
            </a:extLst>
          </p:cNvPr>
          <p:cNvSpPr/>
          <p:nvPr/>
        </p:nvSpPr>
        <p:spPr>
          <a:xfrm rot="21556200">
            <a:off x="4767824" y="2367959"/>
            <a:ext cx="214901" cy="215455"/>
          </a:xfrm>
          <a:custGeom>
            <a:avLst/>
            <a:gdLst>
              <a:gd name="connsiteX0" fmla="*/ 214902 w 214901"/>
              <a:gd name="connsiteY0" fmla="*/ 107728 h 215455"/>
              <a:gd name="connsiteX1" fmla="*/ 107451 w 214901"/>
              <a:gd name="connsiteY1" fmla="*/ 215455 h 215455"/>
              <a:gd name="connsiteX2" fmla="*/ 0 w 214901"/>
              <a:gd name="connsiteY2" fmla="*/ 107728 h 215455"/>
              <a:gd name="connsiteX3" fmla="*/ 107451 w 214901"/>
              <a:gd name="connsiteY3" fmla="*/ 0 h 215455"/>
              <a:gd name="connsiteX4" fmla="*/ 214902 w 214901"/>
              <a:gd name="connsiteY4" fmla="*/ 107728 h 21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01" h="215455">
                <a:moveTo>
                  <a:pt x="214902" y="107728"/>
                </a:moveTo>
                <a:cubicBezTo>
                  <a:pt x="214902" y="167224"/>
                  <a:pt x="166794" y="215455"/>
                  <a:pt x="107451" y="215455"/>
                </a:cubicBezTo>
                <a:cubicBezTo>
                  <a:pt x="48107" y="215455"/>
                  <a:pt x="0" y="167224"/>
                  <a:pt x="0" y="107728"/>
                </a:cubicBezTo>
                <a:cubicBezTo>
                  <a:pt x="0" y="48231"/>
                  <a:pt x="48107" y="0"/>
                  <a:pt x="107451" y="0"/>
                </a:cubicBezTo>
                <a:cubicBezTo>
                  <a:pt x="166794" y="0"/>
                  <a:pt x="214902" y="48231"/>
                  <a:pt x="214902" y="107728"/>
                </a:cubicBezTo>
                <a:close/>
              </a:path>
            </a:pathLst>
          </a:custGeom>
          <a:solidFill>
            <a:schemeClr val="accent2"/>
          </a:solidFill>
          <a:ln w="9501" cap="flat">
            <a:noFill/>
            <a:prstDash val="solid"/>
            <a:miter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97A70CE-8177-9C4B-87B2-AB4EF30994F4}"/>
              </a:ext>
            </a:extLst>
          </p:cNvPr>
          <p:cNvSpPr/>
          <p:nvPr/>
        </p:nvSpPr>
        <p:spPr>
          <a:xfrm>
            <a:off x="594699" y="1902650"/>
            <a:ext cx="3653356" cy="9662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568CC4F-DAF2-0247-B0E8-D3FE8D001F47}"/>
              </a:ext>
            </a:extLst>
          </p:cNvPr>
          <p:cNvSpPr/>
          <p:nvPr/>
        </p:nvSpPr>
        <p:spPr>
          <a:xfrm>
            <a:off x="593348" y="4306138"/>
            <a:ext cx="3653356" cy="9662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85A9FCC-1AB3-3D42-BD07-87D21CD5CF79}"/>
              </a:ext>
            </a:extLst>
          </p:cNvPr>
          <p:cNvSpPr/>
          <p:nvPr/>
        </p:nvSpPr>
        <p:spPr>
          <a:xfrm>
            <a:off x="268468" y="3112329"/>
            <a:ext cx="3653356" cy="9662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880A59AB-16A1-AC43-8046-80FEDAAA4860}"/>
              </a:ext>
            </a:extLst>
          </p:cNvPr>
          <p:cNvSpPr/>
          <p:nvPr/>
        </p:nvSpPr>
        <p:spPr>
          <a:xfrm>
            <a:off x="3920717" y="4639330"/>
            <a:ext cx="350151" cy="3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8" y="5486"/>
                </a:moveTo>
                <a:lnTo>
                  <a:pt x="10858" y="0"/>
                </a:lnTo>
                <a:lnTo>
                  <a:pt x="1386" y="0"/>
                </a:lnTo>
                <a:lnTo>
                  <a:pt x="1386" y="20114"/>
                </a:lnTo>
                <a:lnTo>
                  <a:pt x="0" y="2011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486"/>
                </a:lnTo>
                <a:lnTo>
                  <a:pt x="10858" y="5486"/>
                </a:lnTo>
                <a:close/>
                <a:moveTo>
                  <a:pt x="8201" y="20114"/>
                </a:moveTo>
                <a:lnTo>
                  <a:pt x="4158" y="20114"/>
                </a:lnTo>
                <a:lnTo>
                  <a:pt x="4158" y="17486"/>
                </a:lnTo>
                <a:lnTo>
                  <a:pt x="8201" y="17486"/>
                </a:lnTo>
                <a:lnTo>
                  <a:pt x="8201" y="20114"/>
                </a:lnTo>
                <a:close/>
                <a:moveTo>
                  <a:pt x="9587" y="14743"/>
                </a:moveTo>
                <a:lnTo>
                  <a:pt x="2888" y="14743"/>
                </a:lnTo>
                <a:lnTo>
                  <a:pt x="2888" y="13486"/>
                </a:lnTo>
                <a:lnTo>
                  <a:pt x="9587" y="13486"/>
                </a:lnTo>
                <a:lnTo>
                  <a:pt x="9587" y="14743"/>
                </a:lnTo>
                <a:close/>
                <a:moveTo>
                  <a:pt x="9587" y="12114"/>
                </a:moveTo>
                <a:lnTo>
                  <a:pt x="2888" y="12114"/>
                </a:lnTo>
                <a:lnTo>
                  <a:pt x="2888" y="10857"/>
                </a:lnTo>
                <a:lnTo>
                  <a:pt x="9587" y="10857"/>
                </a:lnTo>
                <a:lnTo>
                  <a:pt x="9587" y="12114"/>
                </a:lnTo>
                <a:close/>
                <a:moveTo>
                  <a:pt x="9587" y="9371"/>
                </a:moveTo>
                <a:lnTo>
                  <a:pt x="2888" y="9371"/>
                </a:lnTo>
                <a:lnTo>
                  <a:pt x="2888" y="8114"/>
                </a:lnTo>
                <a:lnTo>
                  <a:pt x="9587" y="8114"/>
                </a:lnTo>
                <a:lnTo>
                  <a:pt x="9587" y="9371"/>
                </a:lnTo>
                <a:close/>
                <a:moveTo>
                  <a:pt x="9587" y="6743"/>
                </a:moveTo>
                <a:lnTo>
                  <a:pt x="2888" y="6743"/>
                </a:lnTo>
                <a:lnTo>
                  <a:pt x="2888" y="5486"/>
                </a:lnTo>
                <a:lnTo>
                  <a:pt x="9587" y="5486"/>
                </a:lnTo>
                <a:lnTo>
                  <a:pt x="9587" y="6743"/>
                </a:lnTo>
                <a:close/>
                <a:moveTo>
                  <a:pt x="9587" y="4000"/>
                </a:moveTo>
                <a:lnTo>
                  <a:pt x="2888" y="4000"/>
                </a:lnTo>
                <a:lnTo>
                  <a:pt x="2888" y="2743"/>
                </a:lnTo>
                <a:lnTo>
                  <a:pt x="9587" y="2743"/>
                </a:lnTo>
                <a:lnTo>
                  <a:pt x="9587" y="4000"/>
                </a:lnTo>
                <a:close/>
                <a:moveTo>
                  <a:pt x="16287" y="18743"/>
                </a:moveTo>
                <a:lnTo>
                  <a:pt x="13630" y="18743"/>
                </a:lnTo>
                <a:lnTo>
                  <a:pt x="13630" y="16229"/>
                </a:lnTo>
                <a:lnTo>
                  <a:pt x="16287" y="16229"/>
                </a:lnTo>
                <a:lnTo>
                  <a:pt x="16287" y="18743"/>
                </a:lnTo>
                <a:close/>
                <a:moveTo>
                  <a:pt x="16287" y="14743"/>
                </a:moveTo>
                <a:lnTo>
                  <a:pt x="13630" y="14743"/>
                </a:lnTo>
                <a:lnTo>
                  <a:pt x="13630" y="12114"/>
                </a:lnTo>
                <a:lnTo>
                  <a:pt x="16287" y="12114"/>
                </a:lnTo>
                <a:lnTo>
                  <a:pt x="16287" y="14743"/>
                </a:lnTo>
                <a:close/>
                <a:moveTo>
                  <a:pt x="16287" y="10857"/>
                </a:moveTo>
                <a:lnTo>
                  <a:pt x="13630" y="10857"/>
                </a:lnTo>
                <a:lnTo>
                  <a:pt x="13630" y="8114"/>
                </a:lnTo>
                <a:lnTo>
                  <a:pt x="16287" y="8114"/>
                </a:lnTo>
                <a:lnTo>
                  <a:pt x="16287" y="10857"/>
                </a:lnTo>
                <a:close/>
                <a:moveTo>
                  <a:pt x="20329" y="18743"/>
                </a:moveTo>
                <a:lnTo>
                  <a:pt x="17557" y="18743"/>
                </a:lnTo>
                <a:lnTo>
                  <a:pt x="17557" y="16229"/>
                </a:lnTo>
                <a:lnTo>
                  <a:pt x="20329" y="16229"/>
                </a:lnTo>
                <a:lnTo>
                  <a:pt x="20329" y="18743"/>
                </a:lnTo>
                <a:close/>
                <a:moveTo>
                  <a:pt x="20329" y="14743"/>
                </a:moveTo>
                <a:lnTo>
                  <a:pt x="17557" y="14743"/>
                </a:lnTo>
                <a:lnTo>
                  <a:pt x="17557" y="12114"/>
                </a:lnTo>
                <a:lnTo>
                  <a:pt x="20329" y="12114"/>
                </a:lnTo>
                <a:lnTo>
                  <a:pt x="20329" y="14743"/>
                </a:lnTo>
                <a:close/>
                <a:moveTo>
                  <a:pt x="20329" y="10857"/>
                </a:moveTo>
                <a:lnTo>
                  <a:pt x="17557" y="10857"/>
                </a:lnTo>
                <a:lnTo>
                  <a:pt x="17557" y="8114"/>
                </a:lnTo>
                <a:lnTo>
                  <a:pt x="20329" y="8114"/>
                </a:lnTo>
                <a:lnTo>
                  <a:pt x="20329" y="10857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60960" tIns="60960" rIns="60960" bIns="60960"/>
          <a:lstStyle/>
          <a:p>
            <a:pPr marL="0" marR="0" lvl="0" indent="0" algn="l" defTabSz="609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44" name="CuadroTexto 4">
            <a:extLst>
              <a:ext uri="{FF2B5EF4-FFF2-40B4-BE49-F238E27FC236}">
                <a16:creationId xmlns:a16="http://schemas.microsoft.com/office/drawing/2014/main" id="{F44F3A47-53F1-C340-A111-FEF501B825DE}"/>
              </a:ext>
            </a:extLst>
          </p:cNvPr>
          <p:cNvSpPr txBox="1"/>
          <p:nvPr/>
        </p:nvSpPr>
        <p:spPr>
          <a:xfrm>
            <a:off x="594699" y="2019203"/>
            <a:ext cx="3299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/>
            <a:r>
              <a:rPr lang="en-US" sz="1200" b="1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Leverage Success and Expand Online: </a:t>
            </a: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AHG should capitalize on Australia’s success and expand its online presence with user-friendly digital platforms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Lato Light" charset="0"/>
                <a:cs typeface="Lato Light" charset="0"/>
              </a:rPr>
              <a:t>.</a:t>
            </a:r>
          </a:p>
        </p:txBody>
      </p:sp>
      <p:sp>
        <p:nvSpPr>
          <p:cNvPr id="45" name="CuadroTexto 4">
            <a:extLst>
              <a:ext uri="{FF2B5EF4-FFF2-40B4-BE49-F238E27FC236}">
                <a16:creationId xmlns:a16="http://schemas.microsoft.com/office/drawing/2014/main" id="{D0B186DD-9A28-FB4B-8B95-BFAFC85B403F}"/>
              </a:ext>
            </a:extLst>
          </p:cNvPr>
          <p:cNvSpPr txBox="1"/>
          <p:nvPr/>
        </p:nvSpPr>
        <p:spPr>
          <a:xfrm>
            <a:off x="346174" y="3267571"/>
            <a:ext cx="3299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/>
            <a:r>
              <a:rPr lang="en-US" sz="1200" b="1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Optimize Product Mix and Pricing: </a:t>
            </a: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AHG should emphasize high-profit-margin products like Accessories, Bikes, and Clothing, and adjust pricing strategies.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Lato Light" charset="0"/>
              <a:cs typeface="Lato Light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878C450-DD70-114E-964A-BBA43A77908F}"/>
              </a:ext>
            </a:extLst>
          </p:cNvPr>
          <p:cNvGrpSpPr/>
          <p:nvPr/>
        </p:nvGrpSpPr>
        <p:grpSpPr>
          <a:xfrm flipH="1">
            <a:off x="7773204" y="1872023"/>
            <a:ext cx="3979587" cy="3369768"/>
            <a:chOff x="5040890" y="2263854"/>
            <a:chExt cx="3979587" cy="3369768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B05C3109-D4DF-934B-9F44-E5BED5AD40ED}"/>
                </a:ext>
              </a:extLst>
            </p:cNvPr>
            <p:cNvSpPr/>
            <p:nvPr/>
          </p:nvSpPr>
          <p:spPr>
            <a:xfrm flipH="1">
              <a:off x="5367121" y="2263854"/>
              <a:ext cx="3653356" cy="9662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87DC9A6D-E3B3-B94E-97D0-8FDFB45F0083}"/>
                </a:ext>
              </a:extLst>
            </p:cNvPr>
            <p:cNvSpPr/>
            <p:nvPr/>
          </p:nvSpPr>
          <p:spPr>
            <a:xfrm flipH="1">
              <a:off x="5365770" y="4667342"/>
              <a:ext cx="3653356" cy="9662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184937D-1C31-BC41-AC25-0373DE3B9409}"/>
                </a:ext>
              </a:extLst>
            </p:cNvPr>
            <p:cNvSpPr/>
            <p:nvPr/>
          </p:nvSpPr>
          <p:spPr>
            <a:xfrm flipH="1">
              <a:off x="5040890" y="3473533"/>
              <a:ext cx="3653356" cy="9662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CuadroTexto 4">
            <a:extLst>
              <a:ext uri="{FF2B5EF4-FFF2-40B4-BE49-F238E27FC236}">
                <a16:creationId xmlns:a16="http://schemas.microsoft.com/office/drawing/2014/main" id="{6C449A4D-533A-D748-BA67-3D9C5342F28A}"/>
              </a:ext>
            </a:extLst>
          </p:cNvPr>
          <p:cNvSpPr txBox="1"/>
          <p:nvPr/>
        </p:nvSpPr>
        <p:spPr>
          <a:xfrm>
            <a:off x="622719" y="4452856"/>
            <a:ext cx="3299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/>
            <a:r>
              <a:rPr lang="en-US" sz="1200" b="1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Target Customer Demographics and Enhance In-Store Experience: </a:t>
            </a: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Focus on the 30s and 40s age group and improve in-store experience.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Lato Light" charset="0"/>
              <a:cs typeface="Lato Light" charset="0"/>
            </a:endParaRPr>
          </a:p>
        </p:txBody>
      </p:sp>
      <p:sp>
        <p:nvSpPr>
          <p:cNvPr id="50" name="CuadroTexto 4">
            <a:extLst>
              <a:ext uri="{FF2B5EF4-FFF2-40B4-BE49-F238E27FC236}">
                <a16:creationId xmlns:a16="http://schemas.microsoft.com/office/drawing/2014/main" id="{D251DD60-C5DB-DB41-993E-92950288C9F4}"/>
              </a:ext>
            </a:extLst>
          </p:cNvPr>
          <p:cNvSpPr txBox="1"/>
          <p:nvPr/>
        </p:nvSpPr>
        <p:spPr>
          <a:xfrm>
            <a:off x="8267970" y="2081223"/>
            <a:ext cx="3299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200" b="1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Product Innovation: </a:t>
            </a: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Develop new, innovative products that meet changing customer needs and preferences. This could include electric bikes, foldable bikes, or bikes with unique features.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Lato Light" charset="0"/>
              <a:cs typeface="Lato Light" charset="0"/>
            </a:endParaRPr>
          </a:p>
        </p:txBody>
      </p:sp>
      <p:sp>
        <p:nvSpPr>
          <p:cNvPr id="51" name="CuadroTexto 4">
            <a:extLst>
              <a:ext uri="{FF2B5EF4-FFF2-40B4-BE49-F238E27FC236}">
                <a16:creationId xmlns:a16="http://schemas.microsoft.com/office/drawing/2014/main" id="{5F240A75-1B7C-0345-803E-4A7FE9FE4B0E}"/>
              </a:ext>
            </a:extLst>
          </p:cNvPr>
          <p:cNvSpPr txBox="1"/>
          <p:nvPr/>
        </p:nvSpPr>
        <p:spPr>
          <a:xfrm>
            <a:off x="8549949" y="3208782"/>
            <a:ext cx="3299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200" b="1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Customer Engagement:</a:t>
            </a:r>
          </a:p>
          <a:p>
            <a:pPr lvl="0" defTabSz="914400"/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Enhance customer engagement through a robust online presence, loyalty programs, and after-sales services to boost retention.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Lato Light" charset="0"/>
              <a:cs typeface="Lato Light" charset="0"/>
            </a:endParaRPr>
          </a:p>
        </p:txBody>
      </p:sp>
      <p:sp>
        <p:nvSpPr>
          <p:cNvPr id="52" name="CuadroTexto 4">
            <a:extLst>
              <a:ext uri="{FF2B5EF4-FFF2-40B4-BE49-F238E27FC236}">
                <a16:creationId xmlns:a16="http://schemas.microsoft.com/office/drawing/2014/main" id="{F4AC45A5-3084-E641-AEE3-F8537DEC54F4}"/>
              </a:ext>
            </a:extLst>
          </p:cNvPr>
          <p:cNvSpPr txBox="1"/>
          <p:nvPr/>
        </p:nvSpPr>
        <p:spPr>
          <a:xfrm>
            <a:off x="8191964" y="4472389"/>
            <a:ext cx="3299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200" b="1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Operational Efficiency: </a:t>
            </a: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Streamline manufacturing processes to reduce costs. Streamline the supply chain for cost-effectiveness and timely production.</a:t>
            </a:r>
          </a:p>
        </p:txBody>
      </p:sp>
      <p:sp>
        <p:nvSpPr>
          <p:cNvPr id="57" name="CuadroTexto 4">
            <a:extLst>
              <a:ext uri="{FF2B5EF4-FFF2-40B4-BE49-F238E27FC236}">
                <a16:creationId xmlns:a16="http://schemas.microsoft.com/office/drawing/2014/main" id="{C5B1CF55-2182-AE40-8BC3-A23D17077A13}"/>
              </a:ext>
            </a:extLst>
          </p:cNvPr>
          <p:cNvSpPr txBox="1"/>
          <p:nvPr/>
        </p:nvSpPr>
        <p:spPr>
          <a:xfrm>
            <a:off x="4984089" y="3013501"/>
            <a:ext cx="2405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/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Consider sustainable practices that may also attract environmentally conscious consumers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Lato Light" charset="0"/>
              <a:cs typeface="Lato Light" charset="0"/>
            </a:endParaRPr>
          </a:p>
        </p:txBody>
      </p:sp>
      <p:sp>
        <p:nvSpPr>
          <p:cNvPr id="2" name="Freeform 16">
            <a:extLst>
              <a:ext uri="{FF2B5EF4-FFF2-40B4-BE49-F238E27FC236}">
                <a16:creationId xmlns:a16="http://schemas.microsoft.com/office/drawing/2014/main" id="{A893BD6C-C84B-EA23-460D-9C42E65A7D71}"/>
              </a:ext>
            </a:extLst>
          </p:cNvPr>
          <p:cNvSpPr/>
          <p:nvPr/>
        </p:nvSpPr>
        <p:spPr>
          <a:xfrm>
            <a:off x="6018943" y="1679607"/>
            <a:ext cx="430753" cy="431863"/>
          </a:xfrm>
          <a:custGeom>
            <a:avLst/>
            <a:gdLst>
              <a:gd name="connsiteX0" fmla="*/ 430753 w 430753"/>
              <a:gd name="connsiteY0" fmla="*/ 215837 h 431863"/>
              <a:gd name="connsiteX1" fmla="*/ 215472 w 430753"/>
              <a:gd name="connsiteY1" fmla="*/ 431864 h 431863"/>
              <a:gd name="connsiteX2" fmla="*/ 0 w 430753"/>
              <a:gd name="connsiteY2" fmla="*/ 216027 h 431863"/>
              <a:gd name="connsiteX3" fmla="*/ 215187 w 430753"/>
              <a:gd name="connsiteY3" fmla="*/ 0 h 431863"/>
              <a:gd name="connsiteX4" fmla="*/ 430753 w 430753"/>
              <a:gd name="connsiteY4" fmla="*/ 215741 h 431863"/>
              <a:gd name="connsiteX5" fmla="*/ 430753 w 430753"/>
              <a:gd name="connsiteY5" fmla="*/ 215837 h 43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753" h="431863">
                <a:moveTo>
                  <a:pt x="430753" y="215837"/>
                </a:moveTo>
                <a:cubicBezTo>
                  <a:pt x="430810" y="335093"/>
                  <a:pt x="334418" y="431811"/>
                  <a:pt x="215472" y="431864"/>
                </a:cubicBezTo>
                <a:cubicBezTo>
                  <a:pt x="96525" y="431916"/>
                  <a:pt x="57" y="335283"/>
                  <a:pt x="0" y="216027"/>
                </a:cubicBezTo>
                <a:cubicBezTo>
                  <a:pt x="-57" y="96808"/>
                  <a:pt x="96278" y="106"/>
                  <a:pt x="215187" y="0"/>
                </a:cubicBezTo>
                <a:cubicBezTo>
                  <a:pt x="334133" y="-105"/>
                  <a:pt x="430649" y="96486"/>
                  <a:pt x="430753" y="215741"/>
                </a:cubicBezTo>
                <a:cubicBezTo>
                  <a:pt x="430753" y="215773"/>
                  <a:pt x="430753" y="215805"/>
                  <a:pt x="430753" y="215837"/>
                </a:cubicBezTo>
                <a:close/>
              </a:path>
            </a:pathLst>
          </a:custGeom>
          <a:solidFill>
            <a:schemeClr val="bg2"/>
          </a:solidFill>
          <a:ln w="95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22">
            <a:extLst>
              <a:ext uri="{FF2B5EF4-FFF2-40B4-BE49-F238E27FC236}">
                <a16:creationId xmlns:a16="http://schemas.microsoft.com/office/drawing/2014/main" id="{F077EDE9-A8B4-4614-677C-2963514F822C}"/>
              </a:ext>
            </a:extLst>
          </p:cNvPr>
          <p:cNvSpPr/>
          <p:nvPr/>
        </p:nvSpPr>
        <p:spPr>
          <a:xfrm>
            <a:off x="6127345" y="1777803"/>
            <a:ext cx="214901" cy="215455"/>
          </a:xfrm>
          <a:custGeom>
            <a:avLst/>
            <a:gdLst>
              <a:gd name="connsiteX0" fmla="*/ 0 w 214901"/>
              <a:gd name="connsiteY0" fmla="*/ 107918 h 215455"/>
              <a:gd name="connsiteX1" fmla="*/ 107641 w 214901"/>
              <a:gd name="connsiteY1" fmla="*/ 215456 h 215455"/>
              <a:gd name="connsiteX2" fmla="*/ 214902 w 214901"/>
              <a:gd name="connsiteY2" fmla="*/ 107537 h 215455"/>
              <a:gd name="connsiteX3" fmla="*/ 107261 w 214901"/>
              <a:gd name="connsiteY3" fmla="*/ 0 h 215455"/>
              <a:gd name="connsiteX4" fmla="*/ 0 w 214901"/>
              <a:gd name="connsiteY4" fmla="*/ 107918 h 21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901" h="215455">
                <a:moveTo>
                  <a:pt x="0" y="107918"/>
                </a:moveTo>
                <a:cubicBezTo>
                  <a:pt x="105" y="167414"/>
                  <a:pt x="48301" y="215560"/>
                  <a:pt x="107641" y="215456"/>
                </a:cubicBezTo>
                <a:cubicBezTo>
                  <a:pt x="166981" y="215350"/>
                  <a:pt x="215006" y="167033"/>
                  <a:pt x="214902" y="107537"/>
                </a:cubicBezTo>
                <a:cubicBezTo>
                  <a:pt x="214797" y="48040"/>
                  <a:pt x="166601" y="-105"/>
                  <a:pt x="107261" y="0"/>
                </a:cubicBezTo>
                <a:cubicBezTo>
                  <a:pt x="47921" y="105"/>
                  <a:pt x="-104" y="48421"/>
                  <a:pt x="0" y="107918"/>
                </a:cubicBezTo>
                <a:close/>
              </a:path>
            </a:pathLst>
          </a:custGeom>
          <a:solidFill>
            <a:schemeClr val="accent2"/>
          </a:solidFill>
          <a:ln w="9501" cap="flat">
            <a:noFill/>
            <a:prstDash val="solid"/>
            <a:miter/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4879D-A59E-DA74-F84E-43488A3BDAB3}"/>
              </a:ext>
            </a:extLst>
          </p:cNvPr>
          <p:cNvSpPr txBox="1"/>
          <p:nvPr/>
        </p:nvSpPr>
        <p:spPr>
          <a:xfrm>
            <a:off x="6449882" y="690552"/>
            <a:ext cx="3299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200" b="1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Collaborations and Partnerships:</a:t>
            </a:r>
          </a:p>
          <a:p>
            <a:pPr lvl="0" defTabSz="914400"/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  <a:ea typeface="Lato Light" charset="0"/>
                <a:cs typeface="Lato Light" charset="0"/>
              </a:rPr>
              <a:t>Form partnerships with retailers or distributors to expand distribution channels and collaborate with other brands for joint marketing efforts.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Lato Light" charset="0"/>
              <a:cs typeface="Lato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9E13B-FA40-4419-BB7A-A66AB834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595" y="3907504"/>
            <a:ext cx="545740" cy="565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18D42-0C77-AC9F-D6DB-F25C501FA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848" y="2166955"/>
            <a:ext cx="480589" cy="504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63EED-C1B0-2607-36E2-0AB2FEFCE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873" y="2172169"/>
            <a:ext cx="399878" cy="384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530094-26DE-F530-AFF0-B9F2846A0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151" y="3428999"/>
            <a:ext cx="461865" cy="441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E6975F-CBDB-7276-D4D7-49E8A37EF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471" y="4565929"/>
            <a:ext cx="488572" cy="5021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B6D6F5-A6A5-B536-4137-5F5349A61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0595" y="965068"/>
            <a:ext cx="545741" cy="5805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765E22B-AB4F-213B-136C-D353D493A4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757" y="3340285"/>
            <a:ext cx="545740" cy="5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2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30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58" grpId="0" animBg="1"/>
          <p:bldP spid="60" grpId="0" animBg="1"/>
          <p:bldP spid="59" grpId="0" animBg="1"/>
          <p:bldP spid="43" grpId="0" animBg="1"/>
          <p:bldP spid="44" grpId="0"/>
          <p:bldP spid="45" grpId="0"/>
          <p:bldP spid="46" grpId="0"/>
          <p:bldP spid="50" grpId="0"/>
          <p:bldP spid="51" grpId="0"/>
          <p:bldP spid="52" grpId="0"/>
          <p:bldP spid="57" grpId="0"/>
          <p:bldP spid="2" grpId="0" animBg="1"/>
          <p:bldP spid="3" grpId="0" animBg="1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2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30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58" grpId="0" animBg="1"/>
          <p:bldP spid="60" grpId="0" animBg="1"/>
          <p:bldP spid="59" grpId="0" animBg="1"/>
          <p:bldP spid="43" grpId="0" animBg="1"/>
          <p:bldP spid="44" grpId="0"/>
          <p:bldP spid="45" grpId="0"/>
          <p:bldP spid="46" grpId="0"/>
          <p:bldP spid="50" grpId="0"/>
          <p:bldP spid="51" grpId="0"/>
          <p:bldP spid="52" grpId="0"/>
          <p:bldP spid="57" grpId="0"/>
          <p:bldP spid="2" grpId="0" animBg="1"/>
          <p:bldP spid="3" grpId="0" animBg="1"/>
          <p:bldP spid="5" grpId="0"/>
        </p:bldLst>
      </p:timing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081B-242E-F201-D5FF-3256C961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6286"/>
            <a:ext cx="9603275" cy="547468"/>
          </a:xfrm>
        </p:spPr>
        <p:txBody>
          <a:bodyPr/>
          <a:lstStyle/>
          <a:p>
            <a:r>
              <a:rPr lang="en-US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0074-E373-ED8C-BB39-5B94A3213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17" y="2015732"/>
            <a:ext cx="10707328" cy="40114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Leverage Physical Locations: </a:t>
            </a:r>
          </a:p>
          <a:p>
            <a:pPr marL="0" indent="0">
              <a:buNone/>
            </a:pPr>
            <a:r>
              <a:rPr lang="en-US" dirty="0"/>
              <a:t>AHG should retain resellers/stores across all regions, utilizing them as more than “pick-up points” for online purchases, but for brand visibility, personal customer experience, and easier returns/exchanges. This strategy can bridge the gap between online and offline shopping experiences.</a:t>
            </a:r>
          </a:p>
          <a:p>
            <a:pPr marL="0" indent="0">
              <a:buNone/>
            </a:pPr>
            <a:r>
              <a:rPr lang="en-US" b="1" dirty="0"/>
              <a:t>Expand Service Offerings: </a:t>
            </a:r>
          </a:p>
          <a:p>
            <a:pPr marL="0" indent="0">
              <a:buNone/>
            </a:pPr>
            <a:r>
              <a:rPr lang="en-US" dirty="0"/>
              <a:t>Implementing aftersales services, maintenance services, and spare parts for all types of bikes and cars can create ongoing revenue streams in-store. This can enhance customer loyalty and increase repeat business.</a:t>
            </a:r>
          </a:p>
          <a:p>
            <a:pPr marL="0" indent="0">
              <a:buNone/>
            </a:pPr>
            <a:r>
              <a:rPr lang="en-US" b="1" dirty="0"/>
              <a:t>Extend Online Product Range: </a:t>
            </a:r>
          </a:p>
          <a:p>
            <a:pPr marL="0" indent="0">
              <a:buNone/>
            </a:pPr>
            <a:r>
              <a:rPr lang="en-US" dirty="0"/>
              <a:t>Components, which are currently sold in-store, should also be made available on the online channel. This can cater to a wider customer base and drive online sales.</a:t>
            </a:r>
          </a:p>
          <a:p>
            <a:pPr marL="0" indent="0">
              <a:buNone/>
            </a:pPr>
            <a:r>
              <a:rPr lang="en-US" b="1" dirty="0"/>
              <a:t>Implement Market Basket Analysis Recommendations: </a:t>
            </a:r>
          </a:p>
          <a:p>
            <a:pPr marL="0" indent="0">
              <a:buNone/>
            </a:pPr>
            <a:r>
              <a:rPr lang="en-US" dirty="0"/>
              <a:t>The insights from the market basket analysis should be applied both online and in-store. This can optimize product recommendations, encourage cross-selling, and increase the average transaction value.</a:t>
            </a:r>
          </a:p>
        </p:txBody>
      </p:sp>
    </p:spTree>
    <p:extLst>
      <p:ext uri="{BB962C8B-B14F-4D97-AF65-F5344CB8AC3E}">
        <p14:creationId xmlns:p14="http://schemas.microsoft.com/office/powerpoint/2010/main" val="34128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081B-242E-F201-D5FF-3256C961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6286"/>
            <a:ext cx="9603275" cy="547468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0074-E373-ED8C-BB39-5B94A3213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In conclusion, AHG's growth and profitability are driven by its online channels. However, reseller performance varies, suggesting a need for a region-specific approach. </a:t>
            </a:r>
          </a:p>
          <a:p>
            <a:pPr marL="0" indent="0">
              <a:buNone/>
            </a:pPr>
            <a:r>
              <a:rPr lang="en-US" dirty="0"/>
              <a:t>Non-discounted sales outperform discounted ones, indicating a potential reevaluation of the discount strategy. </a:t>
            </a:r>
          </a:p>
          <a:p>
            <a:pPr marL="0" indent="0">
              <a:buNone/>
            </a:pPr>
            <a:r>
              <a:rPr lang="en-US" dirty="0"/>
              <a:t>The changing online customer demographics present new opportunities for targeted marketing. </a:t>
            </a:r>
          </a:p>
          <a:p>
            <a:pPr marL="0" indent="0">
              <a:buNone/>
            </a:pPr>
            <a:r>
              <a:rPr lang="en-US" dirty="0"/>
              <a:t>The potential of cross-selling strategies to boost revenue and profit significantly should be leveraged. </a:t>
            </a:r>
          </a:p>
          <a:p>
            <a:pPr marL="0" indent="0">
              <a:buNone/>
            </a:pPr>
            <a:r>
              <a:rPr lang="en-US" dirty="0"/>
              <a:t>AHG should focus on enhancing its online presence, optimizing its product mix, targeting customer demographics, analyzing profitability, leveraging cross-selling insights, and exploring new markets.</a:t>
            </a:r>
          </a:p>
        </p:txBody>
      </p:sp>
    </p:spTree>
    <p:extLst>
      <p:ext uri="{BB962C8B-B14F-4D97-AF65-F5344CB8AC3E}">
        <p14:creationId xmlns:p14="http://schemas.microsoft.com/office/powerpoint/2010/main" val="353603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4A758-874B-99B7-7287-9AB3A7C5F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9272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/>
              <a:t>SUMMARY OF FINANCIALS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6F32A3-BA69-5780-B390-31BC3BBC0822}"/>
              </a:ext>
            </a:extLst>
          </p:cNvPr>
          <p:cNvSpPr txBox="1"/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344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-Event-Planning-Timeline-Template-PPT" id="{A0B0F032-ECD3-5A4B-BD3A-1E3512F4ABE8}" vid="{7589D8FB-7462-A043-B9DC-2BA8DC2514F7}"/>
    </a:ext>
  </a:extLst>
</a:theme>
</file>

<file path=ppt/theme/theme3.xml><?xml version="1.0" encoding="utf-8"?>
<a:theme xmlns:a="http://schemas.openxmlformats.org/drawingml/2006/main" name="Sidekick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dekick theme" id="{C4D590CD-F909-F44B-8687-455883549C75}" vid="{C642DEA5-1A3B-7B4C-A4D7-225F00870E87}"/>
    </a:ext>
  </a:extLst>
</a:theme>
</file>

<file path=ppt/theme/theme4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97420</TotalTime>
  <Words>4368</Words>
  <Application>Microsoft Office PowerPoint</Application>
  <PresentationFormat>Widescreen</PresentationFormat>
  <Paragraphs>432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Abadi</vt:lpstr>
      <vt:lpstr>-apple-system</vt:lpstr>
      <vt:lpstr>Arial</vt:lpstr>
      <vt:lpstr>Calibri</vt:lpstr>
      <vt:lpstr>Calibri Light</vt:lpstr>
      <vt:lpstr>Candara</vt:lpstr>
      <vt:lpstr>Century Gothic</vt:lpstr>
      <vt:lpstr>Gill Sans MT</vt:lpstr>
      <vt:lpstr>Söhne</vt:lpstr>
      <vt:lpstr>Tw Cen MT</vt:lpstr>
      <vt:lpstr>Wingdings</vt:lpstr>
      <vt:lpstr>Gallery</vt:lpstr>
      <vt:lpstr>Office Theme</vt:lpstr>
      <vt:lpstr>Sidekick theme</vt:lpstr>
      <vt:lpstr>ADVENTURE HARDWARE GROUP DATA VISUALIZATION &amp; FORECASTING</vt:lpstr>
      <vt:lpstr>Contents</vt:lpstr>
      <vt:lpstr>Business Overview</vt:lpstr>
      <vt:lpstr>Business Overview</vt:lpstr>
      <vt:lpstr>Business overview</vt:lpstr>
      <vt:lpstr>Executive summary</vt:lpstr>
      <vt:lpstr>PowerPoint Presentation</vt:lpstr>
      <vt:lpstr>PowerPoint Presentation</vt:lpstr>
      <vt:lpstr>SUMMARY OF FINANCIALS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the business making a profit?</vt:lpstr>
      <vt:lpstr>Pricing &amp; discounting policy analysis</vt:lpstr>
      <vt:lpstr>PowerPoint Presentation</vt:lpstr>
      <vt:lpstr>PowerPoint Presentation</vt:lpstr>
      <vt:lpstr>PowerPoint Presentation</vt:lpstr>
      <vt:lpstr>PowerPoint Presentation</vt:lpstr>
      <vt:lpstr>Pricing &amp; discounting policy analysis  Non-discounted Sales Outperform Discounted Sales, Raising Concerns About the Efficacy of the Discount Strategy. </vt:lpstr>
      <vt:lpstr>Is  there  a  shift towards the digital?</vt:lpstr>
      <vt:lpstr>PowerPoint Presentation</vt:lpstr>
      <vt:lpstr>PowerPoint Presentation</vt:lpstr>
      <vt:lpstr>Is  there  a  shift towards the digital?</vt:lpstr>
      <vt:lpstr>Online customer 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customer demographics: number of cars owned</vt:lpstr>
      <vt:lpstr>Online customer demographics: number of children</vt:lpstr>
      <vt:lpstr>Online customer demographics: yearly income</vt:lpstr>
      <vt:lpstr>Online customer demographics: region</vt:lpstr>
      <vt:lpstr>Online customer demographics have notably changed from 2011 to 2013.   Significant growth in both genders, married, and single customers.   Higher education levels, particularly Bachelor's degrees.   Trends toward ages 50-70 and white-collar professions. Increasing homeownership and car ownership.   Fewer children in families and growth in the "50k-75k" income group.   Specific regions, including Canada, France, Germany, Australia, the UK, Northwest US, and Southwest US, have seen substantial online customer growth.</vt:lpstr>
      <vt:lpstr>Areas of improvement for ahg</vt:lpstr>
      <vt:lpstr>Areas of improvement for ahg</vt:lpstr>
      <vt:lpstr>Areas of improvement – Cost of scrapped products</vt:lpstr>
      <vt:lpstr>Areas of improvement – Costs at assembly locations</vt:lpstr>
      <vt:lpstr>Areas of improvement – scrap reason by year</vt:lpstr>
      <vt:lpstr>Areas of improvement – production delays (days)</vt:lpstr>
      <vt:lpstr>Areas of improvement – production delays (products)</vt:lpstr>
      <vt:lpstr>Areas of improvement for ahg</vt:lpstr>
      <vt:lpstr>Areas of improvement – Average lead time</vt:lpstr>
      <vt:lpstr>Areas of improvement – Average lead time</vt:lpstr>
      <vt:lpstr>Areas of improvement – order status</vt:lpstr>
      <vt:lpstr>PowerPoint Presentation</vt:lpstr>
      <vt:lpstr>PowerPoint Presentation</vt:lpstr>
      <vt:lpstr>Market share and competitors: AHG’S COMPETITORS BY REGIONS</vt:lpstr>
      <vt:lpstr>Global bike sales (2011-2014)</vt:lpstr>
      <vt:lpstr>Global (online) bike sales  (2011-2014)</vt:lpstr>
      <vt:lpstr>ahg bike sales (2011-2013)</vt:lpstr>
      <vt:lpstr>Ahg vs competitors: MOUNTAIN BIKES PRICES</vt:lpstr>
      <vt:lpstr>Ahg vs competitors: road BIKES PRICES</vt:lpstr>
      <vt:lpstr>Ahg vs competitors: TOURING BIKES PRICES</vt:lpstr>
      <vt:lpstr>PowerPoint Presentation</vt:lpstr>
      <vt:lpstr>PowerPoint Presentation</vt:lpstr>
      <vt:lpstr>PowerPoint Presentation</vt:lpstr>
      <vt:lpstr>Cost-benefit ANALYSIS</vt:lpstr>
      <vt:lpstr>Market BASKET ANALYSIS</vt:lpstr>
      <vt:lpstr>PowerPoint Presentation</vt:lpstr>
      <vt:lpstr>PowerPoint Presentation</vt:lpstr>
      <vt:lpstr>PowerPoint Presentation</vt:lpstr>
      <vt:lpstr>Cost-benefit ANALYSIS</vt:lpstr>
      <vt:lpstr>5-Year sales forecast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5-year sales forecast</vt:lpstr>
      <vt:lpstr>PowerPoint Presentation</vt:lpstr>
      <vt:lpstr>PowerPoint Presentation</vt:lpstr>
      <vt:lpstr>Recommendations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Pictures layout</dc:title>
  <dc:creator>Justin</dc:creator>
  <cp:lastModifiedBy>Henrietta Efeyini</cp:lastModifiedBy>
  <cp:revision>331</cp:revision>
  <dcterms:created xsi:type="dcterms:W3CDTF">2022-08-15T21:11:29Z</dcterms:created>
  <dcterms:modified xsi:type="dcterms:W3CDTF">2023-11-16T13:14:21Z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